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22"/>
  </p:handoutMasterIdLst>
  <p:sldIdLst>
    <p:sldId id="256" r:id="rId2"/>
    <p:sldId id="257" r:id="rId3"/>
    <p:sldId id="258" r:id="rId4"/>
    <p:sldId id="259" r:id="rId5"/>
    <p:sldId id="260" r:id="rId6"/>
    <p:sldId id="261" r:id="rId7"/>
    <p:sldId id="263" r:id="rId8"/>
    <p:sldId id="264" r:id="rId9"/>
    <p:sldId id="265" r:id="rId10"/>
    <p:sldId id="278" r:id="rId11"/>
    <p:sldId id="279" r:id="rId12"/>
    <p:sldId id="266" r:id="rId13"/>
    <p:sldId id="267" r:id="rId14"/>
    <p:sldId id="268" r:id="rId15"/>
    <p:sldId id="269" r:id="rId16"/>
    <p:sldId id="270" r:id="rId17"/>
    <p:sldId id="275" r:id="rId18"/>
    <p:sldId id="276" r:id="rId19"/>
    <p:sldId id="273"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93" d="100"/>
          <a:sy n="93" d="100"/>
        </p:scale>
        <p:origin x="-1974"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65B104-F3A7-4DB7-AAF1-9CC6745EE658}" type="datetimeFigureOut">
              <a:rPr lang="en-US" smtClean="0"/>
              <a:pPr/>
              <a:t>1/7/2013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2737BE-394B-44A1-B2B1-82ADA67DDCCC}" type="slidenum">
              <a:rPr lang="en-US" smtClean="0"/>
              <a:pPr/>
              <a:t>‹#›</a:t>
            </a:fld>
            <a:endParaRPr lang="en-US"/>
          </a:p>
        </p:txBody>
      </p:sp>
    </p:spTree>
    <p:extLst>
      <p:ext uri="{BB962C8B-B14F-4D97-AF65-F5344CB8AC3E}">
        <p14:creationId xmlns:p14="http://schemas.microsoft.com/office/powerpoint/2010/main" val="39770913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E3DD819-6196-4858-923E-015B0A80A655}" type="datetimeFigureOut">
              <a:rPr lang="en-US" smtClean="0"/>
              <a:pPr/>
              <a:t>1/7/2013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DD819-6196-4858-923E-015B0A80A655}"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DD819-6196-4858-923E-015B0A80A655}"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DD819-6196-4858-923E-015B0A80A655}"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3DD819-6196-4858-923E-015B0A80A655}"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3DD819-6196-4858-923E-015B0A80A655}"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3DD819-6196-4858-923E-015B0A80A655}" type="datetimeFigureOut">
              <a:rPr lang="en-US" smtClean="0"/>
              <a:pPr/>
              <a:t>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3DD819-6196-4858-923E-015B0A80A655}" type="datetimeFigureOut">
              <a:rPr lang="en-US" smtClean="0"/>
              <a:pPr/>
              <a:t>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DD819-6196-4858-923E-015B0A80A655}" type="datetimeFigureOut">
              <a:rPr lang="en-US" smtClean="0"/>
              <a:pPr/>
              <a:t>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3DD819-6196-4858-923E-015B0A80A655}"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C90CF-1CE1-4656-AB53-58E27AD375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3DD819-6196-4858-923E-015B0A80A655}"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6EC90CF-1CE1-4656-AB53-58E27AD375C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9000"/>
            <a:lum/>
          </a:blip>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3DD819-6196-4858-923E-015B0A80A655}" type="datetimeFigureOut">
              <a:rPr lang="en-US" smtClean="0"/>
              <a:pPr/>
              <a:t>1/7/2013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EC90CF-1CE1-4656-AB53-58E27AD375C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heriffalert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heriffalert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066800"/>
            <a:ext cx="8229600" cy="1371600"/>
          </a:xfrm>
        </p:spPr>
        <p:txBody>
          <a:bodyPr>
            <a:normAutofit fontScale="90000"/>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Sex Offender Registration and Community Notification Meeting</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9" name="Content Placeholder 8"/>
          <p:cNvSpPr>
            <a:spLocks noGrp="1"/>
          </p:cNvSpPr>
          <p:nvPr>
            <p:ph idx="1"/>
          </p:nvPr>
        </p:nvSpPr>
        <p:spPr>
          <a:xfrm>
            <a:off x="304800" y="2514600"/>
            <a:ext cx="8229600" cy="2209800"/>
          </a:xfrm>
        </p:spPr>
        <p:txBody>
          <a:bodyPr>
            <a:normAutofit lnSpcReduction="10000"/>
          </a:bodyPr>
          <a:lstStyle/>
          <a:p>
            <a:pPr>
              <a:buFont typeface="Monotype Sorts" pitchFamily="2" charset="2"/>
              <a:buNone/>
            </a:pPr>
            <a:r>
              <a:rPr lang="en-US" dirty="0" smtClean="0">
                <a:solidFill>
                  <a:schemeClr val="bg1"/>
                </a:solidFill>
                <a:latin typeface="Franklin Gothic Medium Cond" pitchFamily="34" charset="0"/>
              </a:rPr>
              <a:t>	</a:t>
            </a:r>
          </a:p>
          <a:p>
            <a:pPr>
              <a:buFont typeface="Monotype Sorts" pitchFamily="2" charset="2"/>
              <a:buNone/>
            </a:pPr>
            <a:endParaRPr lang="en-US" dirty="0" smtClean="0">
              <a:solidFill>
                <a:schemeClr val="bg1"/>
              </a:solidFill>
              <a:latin typeface="Franklin Gothic Medium Cond" pitchFamily="34" charset="0"/>
            </a:endParaRPr>
          </a:p>
          <a:p>
            <a:pPr>
              <a:buFont typeface="Monotype Sorts" pitchFamily="2" charset="2"/>
              <a:buNone/>
            </a:pPr>
            <a:r>
              <a:rPr lang="en-US" dirty="0" smtClean="0">
                <a:solidFill>
                  <a:schemeClr val="bg1"/>
                </a:solidFill>
                <a:latin typeface="Franklin Gothic Medium Cond" pitchFamily="34" charset="0"/>
              </a:rPr>
              <a:t>	The purpose of community notification is to  provide information to protect you and your family, increase your safety, and inform you of sex offenders who reside in your community.</a:t>
            </a:r>
          </a:p>
          <a:p>
            <a:pPr>
              <a:buFont typeface="Monotype Sorts" pitchFamily="2" charset="2"/>
              <a:buNone/>
            </a:pPr>
            <a:endParaRPr lang="en-US" dirty="0" smtClean="0">
              <a:solidFill>
                <a:schemeClr val="bg1"/>
              </a:solidFill>
              <a:latin typeface="Franklin Gothic Medium Cond" pitchFamily="34" charset="0"/>
            </a:endParaRPr>
          </a:p>
          <a:p>
            <a:pPr>
              <a:buFont typeface="Monotype Sorts" pitchFamily="2" charset="2"/>
              <a:buNone/>
            </a:pPr>
            <a:endParaRPr lang="en-US" dirty="0">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72312"/>
          </a:xfrm>
        </p:spPr>
        <p:txBody>
          <a:bodyPr>
            <a:normAutofit/>
          </a:bodyPr>
          <a:lstStyle/>
          <a:p>
            <a:pPr algn="ctr"/>
            <a:r>
              <a:rPr lang="en-US" b="1" dirty="0">
                <a:solidFill>
                  <a:schemeClr val="bg1"/>
                </a:solidFill>
                <a:effectLst>
                  <a:outerShdw blurRad="38100" dist="38100" dir="2700000" algn="tl">
                    <a:srgbClr val="000000">
                      <a:alpha val="43137"/>
                    </a:srgbClr>
                  </a:outerShdw>
                </a:effectLst>
                <a:latin typeface="Franklin Gothic Demi Cond" pitchFamily="34" charset="0"/>
              </a:rPr>
              <a:t>Who is Notified?</a:t>
            </a:r>
            <a:endParaRPr lang="en-US" dirty="0"/>
          </a:p>
        </p:txBody>
      </p:sp>
      <p:sp>
        <p:nvSpPr>
          <p:cNvPr id="3" name="Content Placeholder 2"/>
          <p:cNvSpPr>
            <a:spLocks noGrp="1"/>
          </p:cNvSpPr>
          <p:nvPr>
            <p:ph idx="1"/>
          </p:nvPr>
        </p:nvSpPr>
        <p:spPr>
          <a:xfrm>
            <a:off x="228600" y="1447800"/>
            <a:ext cx="8610600" cy="5181600"/>
          </a:xfrm>
        </p:spPr>
        <p:txBody>
          <a:bodyPr>
            <a:normAutofit fontScale="85000" lnSpcReduction="20000"/>
          </a:bodyPr>
          <a:lstStyle/>
          <a:p>
            <a:pPr lvl="1">
              <a:lnSpc>
                <a:spcPct val="120000"/>
              </a:lnSpc>
              <a:spcBef>
                <a:spcPts val="0"/>
              </a:spcBef>
              <a:spcAft>
                <a:spcPts val="1800"/>
              </a:spcAft>
            </a:pPr>
            <a:r>
              <a:rPr lang="en-US" sz="2200" dirty="0">
                <a:solidFill>
                  <a:srgbClr val="000000"/>
                </a:solidFill>
                <a:latin typeface="Franklin Gothic Medium Cond" pitchFamily="34" charset="0"/>
              </a:rPr>
              <a:t>Level II: </a:t>
            </a:r>
            <a:r>
              <a:rPr lang="en-US" sz="2200" dirty="0" smtClean="0">
                <a:solidFill>
                  <a:srgbClr val="000000"/>
                </a:solidFill>
                <a:latin typeface="Franklin Gothic Medium Cond" pitchFamily="34" charset="0"/>
              </a:rPr>
              <a:t>Information posted </a:t>
            </a:r>
            <a:r>
              <a:rPr lang="en-US" sz="2200" dirty="0">
                <a:solidFill>
                  <a:srgbClr val="000000"/>
                </a:solidFill>
                <a:latin typeface="Franklin Gothic Medium Cond" pitchFamily="34" charset="0"/>
              </a:rPr>
              <a:t>on the public website </a:t>
            </a:r>
            <a:r>
              <a:rPr lang="en-US" sz="2200" dirty="0" smtClean="0">
                <a:solidFill>
                  <a:srgbClr val="000000"/>
                </a:solidFill>
                <a:latin typeface="Franklin Gothic Medium Cond" pitchFamily="34" charset="0"/>
              </a:rPr>
              <a:t>and law enforcement </a:t>
            </a:r>
            <a:r>
              <a:rPr lang="en-US" sz="2200" dirty="0">
                <a:solidFill>
                  <a:srgbClr val="000000"/>
                </a:solidFill>
                <a:latin typeface="Franklin Gothic Medium Cond" pitchFamily="34" charset="0"/>
              </a:rPr>
              <a:t>may disclose relevant, necessary, and accurate information to schools, child and family care centers, businesses and organizations that serve children, women or vulnerable adults, and individuals and groups </a:t>
            </a:r>
            <a:r>
              <a:rPr lang="en-US" sz="2200" dirty="0" smtClean="0">
                <a:solidFill>
                  <a:srgbClr val="000000"/>
                </a:solidFill>
                <a:latin typeface="Franklin Gothic Medium Cond" pitchFamily="34" charset="0"/>
              </a:rPr>
              <a:t>near </a:t>
            </a:r>
            <a:r>
              <a:rPr lang="en-US" sz="2200" dirty="0">
                <a:solidFill>
                  <a:srgbClr val="000000"/>
                </a:solidFill>
                <a:latin typeface="Franklin Gothic Medium Cond" pitchFamily="34" charset="0"/>
              </a:rPr>
              <a:t>where the offender is regularly found</a:t>
            </a:r>
            <a:r>
              <a:rPr lang="en-US" sz="2200" dirty="0" smtClean="0">
                <a:solidFill>
                  <a:srgbClr val="000000"/>
                </a:solidFill>
                <a:latin typeface="Franklin Gothic Medium Cond" pitchFamily="34" charset="0"/>
              </a:rPr>
              <a:t>. The offender is considered to be a moderate risk for reoffending and they meet some or all of the following:</a:t>
            </a:r>
          </a:p>
          <a:p>
            <a:pPr marL="667512" lvl="2" indent="0">
              <a:lnSpc>
                <a:spcPct val="120000"/>
              </a:lnSpc>
              <a:spcBef>
                <a:spcPts val="0"/>
              </a:spcBef>
              <a:spcAft>
                <a:spcPts val="1200"/>
              </a:spcAft>
              <a:buNone/>
            </a:pPr>
            <a:r>
              <a:rPr lang="en-US" sz="1900" dirty="0">
                <a:solidFill>
                  <a:srgbClr val="000000"/>
                </a:solidFill>
                <a:latin typeface="Franklin Gothic Medium Cond" pitchFamily="34" charset="0"/>
              </a:rPr>
              <a:t>	</a:t>
            </a:r>
            <a:r>
              <a:rPr lang="en-US" dirty="0" smtClean="0">
                <a:solidFill>
                  <a:srgbClr val="000000"/>
                </a:solidFill>
                <a:latin typeface="Franklin Gothic Medium Cond" pitchFamily="34" charset="0"/>
              </a:rPr>
              <a:t>Offense occurred outside the family setting</a:t>
            </a:r>
          </a:p>
          <a:p>
            <a:pPr marL="667512" lvl="2" indent="0">
              <a:lnSpc>
                <a:spcPct val="120000"/>
              </a:lnSpc>
              <a:spcBef>
                <a:spcPts val="0"/>
              </a:spcBef>
              <a:spcAft>
                <a:spcPts val="1200"/>
              </a:spcAft>
              <a:buNone/>
            </a:pPr>
            <a:r>
              <a:rPr lang="en-US" dirty="0">
                <a:solidFill>
                  <a:srgbClr val="000000"/>
                </a:solidFill>
                <a:latin typeface="Franklin Gothic Medium Cond" pitchFamily="34" charset="0"/>
              </a:rPr>
              <a:t>	</a:t>
            </a:r>
            <a:r>
              <a:rPr lang="en-US" dirty="0" smtClean="0">
                <a:solidFill>
                  <a:srgbClr val="000000"/>
                </a:solidFill>
                <a:latin typeface="Franklin Gothic Medium Cond" pitchFamily="34" charset="0"/>
              </a:rPr>
              <a:t>Victim is not a blood relative</a:t>
            </a:r>
          </a:p>
          <a:p>
            <a:pPr marL="667512" lvl="2" indent="0">
              <a:lnSpc>
                <a:spcPct val="120000"/>
              </a:lnSpc>
              <a:spcBef>
                <a:spcPts val="0"/>
              </a:spcBef>
              <a:spcAft>
                <a:spcPts val="1200"/>
              </a:spcAft>
              <a:buNone/>
            </a:pPr>
            <a:r>
              <a:rPr lang="en-US" dirty="0" smtClean="0">
                <a:solidFill>
                  <a:srgbClr val="000000"/>
                </a:solidFill>
                <a:latin typeface="Franklin Gothic Medium Cond" pitchFamily="34" charset="0"/>
              </a:rPr>
              <a:t>	Offender may not have successfully completed a treatment program</a:t>
            </a:r>
          </a:p>
          <a:p>
            <a:pPr marL="667512" lvl="2" indent="0">
              <a:lnSpc>
                <a:spcPct val="120000"/>
              </a:lnSpc>
              <a:spcBef>
                <a:spcPts val="0"/>
              </a:spcBef>
              <a:spcAft>
                <a:spcPts val="1200"/>
              </a:spcAft>
              <a:buNone/>
            </a:pPr>
            <a:r>
              <a:rPr lang="en-US" dirty="0" smtClean="0">
                <a:solidFill>
                  <a:srgbClr val="000000"/>
                </a:solidFill>
                <a:latin typeface="Franklin Gothic Medium Cond" pitchFamily="34" charset="0"/>
              </a:rPr>
              <a:t>	Multiple offenses</a:t>
            </a:r>
          </a:p>
          <a:p>
            <a:pPr marL="667512" lvl="2" indent="0">
              <a:lnSpc>
                <a:spcPct val="120000"/>
              </a:lnSpc>
              <a:spcBef>
                <a:spcPts val="0"/>
              </a:spcBef>
              <a:spcAft>
                <a:spcPts val="1200"/>
              </a:spcAft>
              <a:buNone/>
            </a:pPr>
            <a:r>
              <a:rPr lang="en-US" dirty="0">
                <a:solidFill>
                  <a:srgbClr val="000000"/>
                </a:solidFill>
                <a:latin typeface="Franklin Gothic Medium Cond" pitchFamily="34" charset="0"/>
              </a:rPr>
              <a:t>	</a:t>
            </a:r>
            <a:r>
              <a:rPr lang="en-US" dirty="0" smtClean="0">
                <a:solidFill>
                  <a:srgbClr val="000000"/>
                </a:solidFill>
                <a:latin typeface="Franklin Gothic Medium Cond" pitchFamily="34" charset="0"/>
              </a:rPr>
              <a:t>Offender poses a risk to the general community</a:t>
            </a:r>
          </a:p>
          <a:p>
            <a:pPr marL="667512" lvl="2" indent="0">
              <a:lnSpc>
                <a:spcPct val="120000"/>
              </a:lnSpc>
              <a:spcBef>
                <a:spcPts val="0"/>
              </a:spcBef>
              <a:spcAft>
                <a:spcPts val="1200"/>
              </a:spcAft>
              <a:buNone/>
            </a:pPr>
            <a:r>
              <a:rPr lang="en-US" dirty="0">
                <a:solidFill>
                  <a:srgbClr val="000000"/>
                </a:solidFill>
                <a:latin typeface="Franklin Gothic Medium Cond" pitchFamily="34" charset="0"/>
              </a:rPr>
              <a:t>	</a:t>
            </a:r>
            <a:r>
              <a:rPr lang="en-US" dirty="0" smtClean="0">
                <a:solidFill>
                  <a:srgbClr val="000000"/>
                </a:solidFill>
                <a:latin typeface="Franklin Gothic Medium Cond" pitchFamily="34" charset="0"/>
              </a:rPr>
              <a:t>Offender has predatory tendencies in that they involve themselves with families </a:t>
            </a:r>
            <a:r>
              <a:rPr lang="en-US" dirty="0" smtClean="0">
                <a:solidFill>
                  <a:srgbClr val="000000"/>
                </a:solidFill>
                <a:latin typeface="Franklin Gothic Medium Cond" pitchFamily="34" charset="0"/>
              </a:rPr>
              <a:t>or  </a:t>
            </a:r>
            <a:br>
              <a:rPr lang="en-US" dirty="0" smtClean="0">
                <a:solidFill>
                  <a:srgbClr val="000000"/>
                </a:solidFill>
                <a:latin typeface="Franklin Gothic Medium Cond" pitchFamily="34" charset="0"/>
              </a:rPr>
            </a:br>
            <a:r>
              <a:rPr lang="en-US" dirty="0" smtClean="0">
                <a:solidFill>
                  <a:srgbClr val="000000"/>
                </a:solidFill>
                <a:latin typeface="Franklin Gothic Medium Cond" pitchFamily="34" charset="0"/>
              </a:rPr>
              <a:t>      communities where </a:t>
            </a:r>
            <a:r>
              <a:rPr lang="en-US" dirty="0" smtClean="0">
                <a:solidFill>
                  <a:srgbClr val="000000"/>
                </a:solidFill>
                <a:latin typeface="Franklin Gothic Medium Cond" pitchFamily="34" charset="0"/>
              </a:rPr>
              <a:t>there opportunities to seek out and groom victims </a:t>
            </a:r>
            <a:endParaRPr lang="en-US" dirty="0">
              <a:solidFill>
                <a:srgbClr val="000000"/>
              </a:solidFill>
              <a:latin typeface="Franklin Gothic Medium Cond" pitchFamily="34" charset="0"/>
            </a:endParaRPr>
          </a:p>
          <a:p>
            <a:endParaRPr lang="en-US" dirty="0">
              <a:solidFill>
                <a:srgbClr val="000000"/>
              </a:solidFill>
            </a:endParaRPr>
          </a:p>
        </p:txBody>
      </p:sp>
    </p:spTree>
    <p:extLst>
      <p:ext uri="{BB962C8B-B14F-4D97-AF65-F5344CB8AC3E}">
        <p14:creationId xmlns:p14="http://schemas.microsoft.com/office/powerpoint/2010/main" val="3526112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6488"/>
          </a:xfrm>
        </p:spPr>
        <p:txBody>
          <a:bodyPr/>
          <a:lstStyle/>
          <a:p>
            <a:pPr algn="ctr"/>
            <a:r>
              <a:rPr lang="en-US" b="1" dirty="0">
                <a:solidFill>
                  <a:schemeClr val="bg1"/>
                </a:solidFill>
                <a:effectLst>
                  <a:outerShdw blurRad="38100" dist="38100" dir="2700000" algn="tl">
                    <a:srgbClr val="000000">
                      <a:alpha val="43137"/>
                    </a:srgbClr>
                  </a:outerShdw>
                </a:effectLst>
                <a:latin typeface="Franklin Gothic Demi Cond" pitchFamily="34" charset="0"/>
              </a:rPr>
              <a:t>Who is Notified?</a:t>
            </a:r>
            <a:endParaRPr lang="en-US" dirty="0"/>
          </a:p>
        </p:txBody>
      </p:sp>
      <p:sp>
        <p:nvSpPr>
          <p:cNvPr id="3" name="Content Placeholder 2"/>
          <p:cNvSpPr>
            <a:spLocks noGrp="1"/>
          </p:cNvSpPr>
          <p:nvPr>
            <p:ph idx="1"/>
          </p:nvPr>
        </p:nvSpPr>
        <p:spPr>
          <a:xfrm>
            <a:off x="457200" y="1524000"/>
            <a:ext cx="8229600" cy="5105400"/>
          </a:xfrm>
        </p:spPr>
        <p:txBody>
          <a:bodyPr>
            <a:normAutofit/>
          </a:bodyPr>
          <a:lstStyle/>
          <a:p>
            <a:pPr marL="0" lvl="1" indent="0">
              <a:buClr>
                <a:schemeClr val="accent3"/>
              </a:buClr>
              <a:buSzPct val="95000"/>
              <a:buNone/>
            </a:pPr>
            <a:r>
              <a:rPr lang="en-US" sz="2200" dirty="0">
                <a:solidFill>
                  <a:schemeClr val="bg1"/>
                </a:solidFill>
                <a:latin typeface="Franklin Gothic Medium Cond" pitchFamily="34" charset="0"/>
              </a:rPr>
              <a:t>Level III:  </a:t>
            </a:r>
            <a:r>
              <a:rPr lang="en-US" sz="2200" dirty="0" smtClean="0">
                <a:solidFill>
                  <a:srgbClr val="000000"/>
                </a:solidFill>
                <a:latin typeface="Franklin Gothic Medium Cond" pitchFamily="34" charset="0"/>
              </a:rPr>
              <a:t>The general public will be notified of information on level III sex offenders.  Level III offenders are considered to be a high risk to re-offend in the community and meet most, if not all of the following</a:t>
            </a:r>
            <a:r>
              <a:rPr lang="en-US" sz="2200" dirty="0" smtClean="0">
                <a:solidFill>
                  <a:srgbClr val="000000"/>
                </a:solidFill>
                <a:latin typeface="Franklin Gothic Medium Cond" pitchFamily="34" charset="0"/>
              </a:rPr>
              <a:t>:</a:t>
            </a:r>
          </a:p>
          <a:p>
            <a:pPr marL="0" indent="0">
              <a:buNone/>
            </a:pPr>
            <a:endParaRPr lang="en-US" sz="1000" dirty="0">
              <a:solidFill>
                <a:srgbClr val="000000"/>
              </a:solidFill>
              <a:latin typeface="Franklin Gothic Medium Cond" pitchFamily="34" charset="0"/>
            </a:endParaRPr>
          </a:p>
          <a:p>
            <a:pPr marL="365760" lvl="1" indent="0">
              <a:spcAft>
                <a:spcPts val="1200"/>
              </a:spcAft>
              <a:buNone/>
            </a:pPr>
            <a:r>
              <a:rPr lang="en-US" sz="1700" dirty="0" smtClean="0">
                <a:solidFill>
                  <a:srgbClr val="000000"/>
                </a:solidFill>
                <a:latin typeface="Franklin Gothic Medium Cond" pitchFamily="34" charset="0"/>
              </a:rPr>
              <a:t>Offender </a:t>
            </a:r>
            <a:r>
              <a:rPr lang="en-US" sz="1700" dirty="0" smtClean="0">
                <a:solidFill>
                  <a:srgbClr val="000000"/>
                </a:solidFill>
                <a:latin typeface="Franklin Gothic Medium Cond" pitchFamily="34" charset="0"/>
              </a:rPr>
              <a:t>exhibits predatory tendencies as defined by RCW </a:t>
            </a:r>
            <a:r>
              <a:rPr lang="en-US" sz="1700" dirty="0" smtClean="0">
                <a:solidFill>
                  <a:srgbClr val="000000"/>
                </a:solidFill>
                <a:latin typeface="Franklin Gothic Medium Cond" pitchFamily="34" charset="0"/>
              </a:rPr>
              <a:t>71.09.020</a:t>
            </a:r>
            <a:endParaRPr lang="en-US" sz="1700" dirty="0" smtClean="0">
              <a:solidFill>
                <a:srgbClr val="000000"/>
              </a:solidFill>
              <a:latin typeface="Franklin Gothic Medium Cond" pitchFamily="34" charset="0"/>
            </a:endParaRPr>
          </a:p>
          <a:p>
            <a:pPr marL="365760" lvl="1" indent="0">
              <a:spcAft>
                <a:spcPts val="1200"/>
              </a:spcAft>
              <a:buNone/>
            </a:pPr>
            <a:r>
              <a:rPr lang="en-US" sz="1700" dirty="0" smtClean="0">
                <a:solidFill>
                  <a:srgbClr val="000000"/>
                </a:solidFill>
                <a:latin typeface="Franklin Gothic Medium Cond" pitchFamily="34" charset="0"/>
              </a:rPr>
              <a:t>Criminal </a:t>
            </a:r>
            <a:r>
              <a:rPr lang="en-US" sz="1700" dirty="0" smtClean="0">
                <a:solidFill>
                  <a:srgbClr val="000000"/>
                </a:solidFill>
                <a:latin typeface="Franklin Gothic Medium Cond" pitchFamily="34" charset="0"/>
              </a:rPr>
              <a:t>history of repeated sexual offenses, or other acts that include </a:t>
            </a:r>
            <a:r>
              <a:rPr lang="en-US" sz="1700" dirty="0" smtClean="0">
                <a:solidFill>
                  <a:srgbClr val="000000"/>
                </a:solidFill>
                <a:latin typeface="Franklin Gothic Medium Cond" pitchFamily="34" charset="0"/>
              </a:rPr>
              <a:t>violence</a:t>
            </a:r>
            <a:endParaRPr lang="en-US" sz="1700" dirty="0" smtClean="0">
              <a:solidFill>
                <a:srgbClr val="000000"/>
              </a:solidFill>
              <a:latin typeface="Franklin Gothic Medium Cond" pitchFamily="34" charset="0"/>
            </a:endParaRPr>
          </a:p>
          <a:p>
            <a:pPr marL="365760" lvl="1" indent="0">
              <a:spcAft>
                <a:spcPts val="1200"/>
              </a:spcAft>
              <a:buNone/>
            </a:pPr>
            <a:r>
              <a:rPr lang="en-US" sz="1700" dirty="0" smtClean="0">
                <a:solidFill>
                  <a:srgbClr val="000000"/>
                </a:solidFill>
                <a:latin typeface="Franklin Gothic Medium Cond" pitchFamily="34" charset="0"/>
              </a:rPr>
              <a:t>Offender </a:t>
            </a:r>
            <a:r>
              <a:rPr lang="en-US" sz="1700" dirty="0" smtClean="0">
                <a:solidFill>
                  <a:srgbClr val="000000"/>
                </a:solidFill>
                <a:latin typeface="Franklin Gothic Medium Cond" pitchFamily="34" charset="0"/>
              </a:rPr>
              <a:t>has not a completed treatment program</a:t>
            </a:r>
          </a:p>
          <a:p>
            <a:pPr marL="365760" lvl="1" indent="0">
              <a:spcAft>
                <a:spcPts val="1200"/>
              </a:spcAft>
              <a:buNone/>
            </a:pPr>
            <a:r>
              <a:rPr lang="en-US" sz="1700" dirty="0" smtClean="0">
                <a:solidFill>
                  <a:srgbClr val="000000"/>
                </a:solidFill>
                <a:latin typeface="Franklin Gothic Medium Cond" pitchFamily="34" charset="0"/>
              </a:rPr>
              <a:t>Sex </a:t>
            </a:r>
            <a:r>
              <a:rPr lang="en-US" sz="1700" dirty="0" smtClean="0">
                <a:solidFill>
                  <a:srgbClr val="000000"/>
                </a:solidFill>
                <a:latin typeface="Franklin Gothic Medium Cond" pitchFamily="34" charset="0"/>
              </a:rPr>
              <a:t>offenses directed towards strangers and/or the general public</a:t>
            </a:r>
          </a:p>
          <a:p>
            <a:pPr marL="365760" lvl="1" indent="0">
              <a:spcAft>
                <a:spcPts val="1200"/>
              </a:spcAft>
              <a:buNone/>
            </a:pPr>
            <a:r>
              <a:rPr lang="en-US" sz="1700" dirty="0" smtClean="0">
                <a:solidFill>
                  <a:srgbClr val="000000"/>
                </a:solidFill>
                <a:latin typeface="Franklin Gothic Medium Cond" pitchFamily="34" charset="0"/>
              </a:rPr>
              <a:t>Offender </a:t>
            </a:r>
            <a:r>
              <a:rPr lang="en-US" sz="1700" dirty="0" smtClean="0">
                <a:solidFill>
                  <a:srgbClr val="000000"/>
                </a:solidFill>
                <a:latin typeface="Franklin Gothic Medium Cond" pitchFamily="34" charset="0"/>
              </a:rPr>
              <a:t>expresses intention and/or desire to continue committing </a:t>
            </a:r>
            <a:r>
              <a:rPr lang="en-US" sz="1700" dirty="0" smtClean="0">
                <a:solidFill>
                  <a:srgbClr val="000000"/>
                </a:solidFill>
                <a:latin typeface="Franklin Gothic Medium Cond" pitchFamily="34" charset="0"/>
              </a:rPr>
              <a:t>offenses</a:t>
            </a:r>
            <a:endParaRPr lang="en-US" sz="1700" dirty="0" smtClean="0">
              <a:solidFill>
                <a:srgbClr val="000000"/>
              </a:solidFill>
              <a:latin typeface="Franklin Gothic Medium Cond" pitchFamily="34" charset="0"/>
            </a:endParaRPr>
          </a:p>
          <a:p>
            <a:pPr marL="365760" lvl="1" indent="0">
              <a:spcAft>
                <a:spcPts val="1200"/>
              </a:spcAft>
              <a:buNone/>
            </a:pPr>
            <a:r>
              <a:rPr lang="en-US" sz="1700" dirty="0" smtClean="0">
                <a:solidFill>
                  <a:srgbClr val="000000"/>
                </a:solidFill>
                <a:latin typeface="Franklin Gothic Medium Cond" pitchFamily="34" charset="0"/>
              </a:rPr>
              <a:t>Offender </a:t>
            </a:r>
            <a:r>
              <a:rPr lang="en-US" sz="1700" dirty="0" smtClean="0">
                <a:solidFill>
                  <a:srgbClr val="000000"/>
                </a:solidFill>
                <a:latin typeface="Franklin Gothic Medium Cond" pitchFamily="34" charset="0"/>
              </a:rPr>
              <a:t>diagnosed as a sexual predator by mental health professional</a:t>
            </a:r>
          </a:p>
          <a:p>
            <a:pPr marL="365760" lvl="1" indent="0">
              <a:spcAft>
                <a:spcPts val="1200"/>
              </a:spcAft>
              <a:buNone/>
            </a:pPr>
            <a:r>
              <a:rPr lang="en-US" sz="1700" dirty="0" smtClean="0">
                <a:solidFill>
                  <a:srgbClr val="000000"/>
                </a:solidFill>
                <a:latin typeface="Franklin Gothic Medium Cond" pitchFamily="34" charset="0"/>
              </a:rPr>
              <a:t>Offenses </a:t>
            </a:r>
            <a:r>
              <a:rPr lang="en-US" sz="1700" dirty="0" smtClean="0">
                <a:solidFill>
                  <a:srgbClr val="000000"/>
                </a:solidFill>
                <a:latin typeface="Franklin Gothic Medium Cond" pitchFamily="34" charset="0"/>
              </a:rPr>
              <a:t>have been directed towards individuals with whom the </a:t>
            </a:r>
            <a:r>
              <a:rPr lang="en-US" sz="1700" dirty="0" smtClean="0">
                <a:solidFill>
                  <a:srgbClr val="000000"/>
                </a:solidFill>
                <a:latin typeface="Franklin Gothic Medium Cond" pitchFamily="34" charset="0"/>
              </a:rPr>
              <a:t>relationship </a:t>
            </a:r>
            <a:r>
              <a:rPr lang="en-US" sz="1700" dirty="0" smtClean="0">
                <a:solidFill>
                  <a:srgbClr val="000000"/>
                </a:solidFill>
                <a:latin typeface="Franklin Gothic Medium Cond" pitchFamily="34" charset="0"/>
              </a:rPr>
              <a:t>has </a:t>
            </a:r>
            <a:r>
              <a:rPr lang="en-US" sz="1700" dirty="0" smtClean="0">
                <a:solidFill>
                  <a:srgbClr val="000000"/>
                </a:solidFill>
                <a:latin typeface="Franklin Gothic Medium Cond" pitchFamily="34" charset="0"/>
              </a:rPr>
              <a:t>been</a:t>
            </a:r>
            <a:br>
              <a:rPr lang="en-US" sz="1700" dirty="0" smtClean="0">
                <a:solidFill>
                  <a:srgbClr val="000000"/>
                </a:solidFill>
                <a:latin typeface="Franklin Gothic Medium Cond" pitchFamily="34" charset="0"/>
              </a:rPr>
            </a:br>
            <a:r>
              <a:rPr lang="en-US" sz="1700" dirty="0" smtClean="0">
                <a:solidFill>
                  <a:srgbClr val="000000"/>
                </a:solidFill>
                <a:latin typeface="Franklin Gothic Medium Cond" pitchFamily="34" charset="0"/>
              </a:rPr>
              <a:t>e</a:t>
            </a:r>
            <a:r>
              <a:rPr lang="en-US" sz="1700" dirty="0" smtClean="0">
                <a:solidFill>
                  <a:srgbClr val="000000"/>
                </a:solidFill>
                <a:latin typeface="Franklin Gothic Medium Cond" pitchFamily="34" charset="0"/>
              </a:rPr>
              <a:t>stablished </a:t>
            </a:r>
            <a:r>
              <a:rPr lang="en-US" sz="1700" dirty="0" smtClean="0">
                <a:solidFill>
                  <a:srgbClr val="000000"/>
                </a:solidFill>
                <a:latin typeface="Franklin Gothic Medium Cond" pitchFamily="34" charset="0"/>
              </a:rPr>
              <a:t>or promoted for the primary purpose of </a:t>
            </a:r>
            <a:r>
              <a:rPr lang="en-US" sz="1700" dirty="0" smtClean="0">
                <a:solidFill>
                  <a:srgbClr val="000000"/>
                </a:solidFill>
                <a:latin typeface="Franklin Gothic Medium Cond" pitchFamily="34" charset="0"/>
              </a:rPr>
              <a:t>victimization</a:t>
            </a:r>
            <a:endParaRPr lang="en-US" sz="1700" dirty="0" smtClean="0">
              <a:solidFill>
                <a:srgbClr val="000000"/>
              </a:solidFill>
              <a:latin typeface="Franklin Gothic Medium Cond" pitchFamily="34" charset="0"/>
            </a:endParaRPr>
          </a:p>
          <a:p>
            <a:pPr marL="274320" lvl="2" indent="0">
              <a:buClr>
                <a:schemeClr val="accent3"/>
              </a:buClr>
              <a:buSzPct val="95000"/>
              <a:buNone/>
            </a:pPr>
            <a:endParaRPr lang="en-US" sz="1900" dirty="0">
              <a:solidFill>
                <a:schemeClr val="bg1"/>
              </a:solidFill>
              <a:latin typeface="Franklin Gothic Medium Cond" pitchFamily="34" charset="0"/>
            </a:endParaRPr>
          </a:p>
          <a:p>
            <a:endParaRPr lang="en-US" dirty="0"/>
          </a:p>
        </p:txBody>
      </p:sp>
    </p:spTree>
    <p:extLst>
      <p:ext uri="{BB962C8B-B14F-4D97-AF65-F5344CB8AC3E}">
        <p14:creationId xmlns:p14="http://schemas.microsoft.com/office/powerpoint/2010/main" val="3011721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How does notification occur?</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762000" y="2286000"/>
            <a:ext cx="7696200" cy="3352800"/>
          </a:xfrm>
        </p:spPr>
        <p:txBody>
          <a:bodyPr>
            <a:normAutofit/>
          </a:bodyPr>
          <a:lstStyle/>
          <a:p>
            <a:pPr>
              <a:lnSpc>
                <a:spcPts val="3500"/>
              </a:lnSpc>
            </a:pPr>
            <a:r>
              <a:rPr lang="en-US" dirty="0" smtClean="0">
                <a:solidFill>
                  <a:schemeClr val="bg1"/>
                </a:solidFill>
                <a:latin typeface="Franklin Gothic Medium Cond" pitchFamily="34" charset="0"/>
              </a:rPr>
              <a:t>Legal notices published in local newspapers for </a:t>
            </a:r>
            <a:br>
              <a:rPr lang="en-US" dirty="0" smtClean="0">
                <a:solidFill>
                  <a:schemeClr val="bg1"/>
                </a:solidFill>
                <a:latin typeface="Franklin Gothic Medium Cond" pitchFamily="34" charset="0"/>
              </a:rPr>
            </a:br>
            <a:r>
              <a:rPr lang="en-US" dirty="0" smtClean="0">
                <a:solidFill>
                  <a:schemeClr val="bg1"/>
                </a:solidFill>
                <a:latin typeface="Franklin Gothic Medium Cond" pitchFamily="34" charset="0"/>
              </a:rPr>
              <a:t>Level III offenders.</a:t>
            </a:r>
          </a:p>
          <a:p>
            <a:pPr>
              <a:lnSpc>
                <a:spcPts val="3500"/>
              </a:lnSpc>
            </a:pPr>
            <a:r>
              <a:rPr lang="en-US" dirty="0" smtClean="0">
                <a:solidFill>
                  <a:schemeClr val="bg1"/>
                </a:solidFill>
                <a:latin typeface="Franklin Gothic Medium Cond" pitchFamily="34" charset="0"/>
              </a:rPr>
              <a:t>Information on Level II and Level III sex offenders is also published on the internet. To access, use the link on the </a:t>
            </a:r>
            <a:br>
              <a:rPr lang="en-US" dirty="0" smtClean="0">
                <a:solidFill>
                  <a:schemeClr val="bg1"/>
                </a:solidFill>
                <a:latin typeface="Franklin Gothic Medium Cond" pitchFamily="34" charset="0"/>
              </a:rPr>
            </a:br>
            <a:r>
              <a:rPr lang="en-US" dirty="0" smtClean="0">
                <a:solidFill>
                  <a:schemeClr val="bg1"/>
                </a:solidFill>
                <a:latin typeface="Franklin Gothic Medium Cond" pitchFamily="34" charset="0"/>
              </a:rPr>
              <a:t>county sheriff’s website or go to </a:t>
            </a:r>
            <a:r>
              <a:rPr lang="en-US" dirty="0" smtClean="0">
                <a:solidFill>
                  <a:schemeClr val="accent1"/>
                </a:solidFill>
                <a:latin typeface="Franklin Gothic Medium Cond" pitchFamily="34" charset="0"/>
                <a:hlinkClick r:id="rId2"/>
              </a:rPr>
              <a:t>www.sheriffalerts.com</a:t>
            </a:r>
            <a:endParaRPr lang="en-US" dirty="0" smtClean="0">
              <a:solidFill>
                <a:schemeClr val="accent1"/>
              </a:solidFill>
              <a:latin typeface="Franklin Gothic Medium Cond" pitchFamily="34" charset="0"/>
            </a:endParaRPr>
          </a:p>
          <a:p>
            <a:pPr>
              <a:lnSpc>
                <a:spcPts val="3500"/>
              </a:lnSpc>
            </a:pPr>
            <a:r>
              <a:rPr lang="en-US" dirty="0" smtClean="0">
                <a:solidFill>
                  <a:schemeClr val="bg1"/>
                </a:solidFill>
                <a:latin typeface="Franklin Gothic Medium Cond" pitchFamily="34" charset="0"/>
              </a:rPr>
              <a:t>The community has a right to know about the offender.</a:t>
            </a:r>
          </a:p>
          <a:p>
            <a:pPr>
              <a:buNone/>
            </a:pPr>
            <a:endParaRPr lang="en-US" dirty="0">
              <a:solidFill>
                <a:schemeClr val="bg1"/>
              </a:solidFill>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Who is in my community?</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457200" y="2316480"/>
            <a:ext cx="8229600" cy="3703320"/>
          </a:xfrm>
        </p:spPr>
        <p:txBody>
          <a:bodyPr>
            <a:normAutofit/>
          </a:bodyPr>
          <a:lstStyle/>
          <a:p>
            <a:r>
              <a:rPr lang="en-US" dirty="0" smtClean="0">
                <a:solidFill>
                  <a:schemeClr val="bg1"/>
                </a:solidFill>
                <a:latin typeface="Franklin Gothic Medium Cond" pitchFamily="34" charset="0"/>
              </a:rPr>
              <a:t>Number of offenders registered within the state of Washington.</a:t>
            </a:r>
            <a:br>
              <a:rPr lang="en-US" dirty="0" smtClean="0">
                <a:solidFill>
                  <a:schemeClr val="bg1"/>
                </a:solidFill>
                <a:latin typeface="Franklin Gothic Medium Cond" pitchFamily="34" charset="0"/>
              </a:rPr>
            </a:br>
            <a:endParaRPr lang="en-US" dirty="0" smtClean="0">
              <a:solidFill>
                <a:schemeClr val="bg1"/>
              </a:solidFill>
              <a:latin typeface="Franklin Gothic Medium Cond" pitchFamily="34" charset="0"/>
            </a:endParaRPr>
          </a:p>
          <a:p>
            <a:r>
              <a:rPr lang="en-US" dirty="0" smtClean="0">
                <a:solidFill>
                  <a:schemeClr val="bg1"/>
                </a:solidFill>
                <a:latin typeface="Franklin Gothic Medium Cond" pitchFamily="34" charset="0"/>
              </a:rPr>
              <a:t>Number of offenders registered within __________ County.</a:t>
            </a:r>
            <a:br>
              <a:rPr lang="en-US" dirty="0" smtClean="0">
                <a:solidFill>
                  <a:schemeClr val="bg1"/>
                </a:solidFill>
                <a:latin typeface="Franklin Gothic Medium Cond" pitchFamily="34" charset="0"/>
              </a:rPr>
            </a:br>
            <a:endParaRPr lang="en-US" dirty="0" smtClean="0">
              <a:solidFill>
                <a:schemeClr val="bg1"/>
              </a:solidFill>
              <a:latin typeface="Franklin Gothic Medium Cond" pitchFamily="34" charset="0"/>
            </a:endParaRPr>
          </a:p>
          <a:p>
            <a:r>
              <a:rPr lang="en-US" dirty="0" smtClean="0">
                <a:solidFill>
                  <a:schemeClr val="bg1"/>
                </a:solidFill>
                <a:latin typeface="Franklin Gothic Medium Cond" pitchFamily="34" charset="0"/>
              </a:rPr>
              <a:t>Level II offenders in __________ County.</a:t>
            </a:r>
            <a:br>
              <a:rPr lang="en-US" dirty="0" smtClean="0">
                <a:solidFill>
                  <a:schemeClr val="bg1"/>
                </a:solidFill>
                <a:latin typeface="Franklin Gothic Medium Cond" pitchFamily="34" charset="0"/>
              </a:rPr>
            </a:br>
            <a:endParaRPr lang="en-US" dirty="0" smtClean="0">
              <a:solidFill>
                <a:schemeClr val="bg1"/>
              </a:solidFill>
              <a:latin typeface="Franklin Gothic Medium Cond" pitchFamily="34" charset="0"/>
            </a:endParaRPr>
          </a:p>
          <a:p>
            <a:r>
              <a:rPr lang="en-US" dirty="0" smtClean="0">
                <a:solidFill>
                  <a:schemeClr val="bg1"/>
                </a:solidFill>
                <a:latin typeface="Franklin Gothic Medium Cond" pitchFamily="34" charset="0"/>
              </a:rPr>
              <a:t>Level III offenders in __________ County.</a:t>
            </a:r>
            <a:endParaRPr lang="en-US" dirty="0">
              <a:solidFill>
                <a:schemeClr val="bg1"/>
              </a:solidFill>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Common Questions?</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457200" y="2133600"/>
            <a:ext cx="8229600" cy="4191000"/>
          </a:xfrm>
        </p:spPr>
        <p:txBody>
          <a:bodyPr>
            <a:normAutofit fontScale="70000" lnSpcReduction="20000"/>
          </a:bodyPr>
          <a:lstStyle/>
          <a:p>
            <a:pPr>
              <a:spcAft>
                <a:spcPts val="1200"/>
              </a:spcAft>
            </a:pPr>
            <a:r>
              <a:rPr lang="en-US" dirty="0" smtClean="0">
                <a:solidFill>
                  <a:schemeClr val="bg1"/>
                </a:solidFill>
                <a:latin typeface="Franklin Gothic Medium Cond" pitchFamily="34" charset="0"/>
              </a:rPr>
              <a:t>Can you make them leave?   Offenders have the right to live where they choose unless it violates a condition of their Judgment and Sentence.</a:t>
            </a:r>
          </a:p>
          <a:p>
            <a:pPr>
              <a:spcAft>
                <a:spcPts val="1200"/>
              </a:spcAft>
            </a:pPr>
            <a:r>
              <a:rPr lang="en-US" dirty="0" smtClean="0">
                <a:solidFill>
                  <a:schemeClr val="bg1"/>
                </a:solidFill>
                <a:latin typeface="Franklin Gothic Medium Cond" pitchFamily="34" charset="0"/>
              </a:rPr>
              <a:t>How close to schools or child care centers or parks can they live?  Washington does not have residency restrictions unless it is a condition.  Residency restrictions are not a protective factor.</a:t>
            </a:r>
          </a:p>
          <a:p>
            <a:pPr>
              <a:spcAft>
                <a:spcPts val="1200"/>
              </a:spcAft>
            </a:pPr>
            <a:r>
              <a:rPr lang="en-US" dirty="0" smtClean="0">
                <a:solidFill>
                  <a:schemeClr val="bg1"/>
                </a:solidFill>
                <a:latin typeface="Franklin Gothic Medium Cond" pitchFamily="34" charset="0"/>
              </a:rPr>
              <a:t>How long do they have to register?  It depends on the crime.  Minimum for adult offenders is 10 years.  It can be lifetime.  Juvenile offenders under 15 can petition to be relieved of the duty to register after two years, older juvenile offenders after five years.</a:t>
            </a:r>
          </a:p>
          <a:p>
            <a:pPr>
              <a:spcAft>
                <a:spcPts val="1200"/>
              </a:spcAft>
            </a:pPr>
            <a:r>
              <a:rPr lang="en-US" dirty="0" smtClean="0">
                <a:solidFill>
                  <a:schemeClr val="bg1"/>
                </a:solidFill>
                <a:latin typeface="Franklin Gothic Medium Cond" pitchFamily="34" charset="0"/>
              </a:rPr>
              <a:t>How can I protect my family and myself?  Be aware.  Talk to you children about personal safety.  Contact your local sexual assault agency for prevention information.</a:t>
            </a:r>
          </a:p>
          <a:p>
            <a:pPr>
              <a:spcAft>
                <a:spcPts val="1200"/>
              </a:spcAft>
            </a:pPr>
            <a:r>
              <a:rPr lang="en-US" dirty="0" smtClean="0">
                <a:solidFill>
                  <a:srgbClr val="000000"/>
                </a:solidFill>
                <a:latin typeface="Franklin Gothic Medium Cond" pitchFamily="34" charset="0"/>
              </a:rPr>
              <a:t>What can I do to protect myself and my family? </a:t>
            </a:r>
            <a:r>
              <a:rPr lang="en-US" dirty="0" smtClean="0">
                <a:solidFill>
                  <a:schemeClr val="bg1"/>
                </a:solidFill>
                <a:latin typeface="Franklin Gothic Medium Cond" pitchFamily="34" charset="0"/>
              </a:rPr>
              <a:t/>
            </a:r>
            <a:br>
              <a:rPr lang="en-US" dirty="0" smtClean="0">
                <a:solidFill>
                  <a:schemeClr val="bg1"/>
                </a:solidFill>
                <a:latin typeface="Franklin Gothic Medium Cond" pitchFamily="34" charset="0"/>
              </a:rPr>
            </a:br>
            <a:r>
              <a:rPr lang="en-US" dirty="0" smtClean="0">
                <a:solidFill>
                  <a:schemeClr val="bg1"/>
                </a:solidFill>
                <a:latin typeface="Franklin Gothic Medium Cond" pitchFamily="34" charset="0"/>
              </a:rPr>
              <a:t>Community members should report to law enforcement or the offender’s Community Corrections Officer, if known, when they see the offender engaging in inappropriate behavior. </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Offender Stability is Important to Community Safety</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304800" y="2209800"/>
            <a:ext cx="8610600" cy="4267200"/>
          </a:xfrm>
        </p:spPr>
        <p:txBody>
          <a:bodyPr>
            <a:normAutofit/>
          </a:bodyPr>
          <a:lstStyle/>
          <a:p>
            <a:pPr>
              <a:lnSpc>
                <a:spcPts val="2500"/>
              </a:lnSpc>
            </a:pPr>
            <a:r>
              <a:rPr lang="en-US" dirty="0" smtClean="0">
                <a:solidFill>
                  <a:schemeClr val="bg1"/>
                </a:solidFill>
                <a:latin typeface="Franklin Gothic Medium Cond" pitchFamily="34" charset="0"/>
              </a:rPr>
              <a:t>Compliance with registration obligations </a:t>
            </a:r>
            <a:r>
              <a:rPr lang="en-US" b="1" dirty="0" smtClean="0">
                <a:solidFill>
                  <a:schemeClr val="bg1"/>
                </a:solidFill>
                <a:latin typeface="Franklin Gothic Medium Cond" pitchFamily="34" charset="0"/>
              </a:rPr>
              <a:t>+</a:t>
            </a:r>
            <a:br>
              <a:rPr lang="en-US" b="1" dirty="0" smtClean="0">
                <a:solidFill>
                  <a:schemeClr val="bg1"/>
                </a:solidFill>
                <a:latin typeface="Franklin Gothic Medium Cond" pitchFamily="34" charset="0"/>
              </a:rPr>
            </a:br>
            <a:endParaRPr lang="en-US" b="1" dirty="0" smtClean="0">
              <a:solidFill>
                <a:schemeClr val="bg1"/>
              </a:solidFill>
              <a:latin typeface="Franklin Gothic Medium Cond" pitchFamily="34" charset="0"/>
            </a:endParaRPr>
          </a:p>
          <a:p>
            <a:pPr>
              <a:lnSpc>
                <a:spcPts val="2500"/>
              </a:lnSpc>
            </a:pPr>
            <a:r>
              <a:rPr lang="en-US" dirty="0" smtClean="0">
                <a:solidFill>
                  <a:schemeClr val="bg1"/>
                </a:solidFill>
                <a:latin typeface="Franklin Gothic Medium Cond" pitchFamily="34" charset="0"/>
              </a:rPr>
              <a:t>Compliance with conditions of supervision </a:t>
            </a:r>
            <a:r>
              <a:rPr lang="en-US" b="1" dirty="0" smtClean="0">
                <a:solidFill>
                  <a:schemeClr val="bg1"/>
                </a:solidFill>
                <a:latin typeface="Franklin Gothic Medium Cond" pitchFamily="34" charset="0"/>
              </a:rPr>
              <a:t>+</a:t>
            </a:r>
            <a:br>
              <a:rPr lang="en-US" b="1" dirty="0" smtClean="0">
                <a:solidFill>
                  <a:schemeClr val="bg1"/>
                </a:solidFill>
                <a:latin typeface="Franklin Gothic Medium Cond" pitchFamily="34" charset="0"/>
              </a:rPr>
            </a:br>
            <a:endParaRPr lang="en-US" dirty="0" smtClean="0">
              <a:solidFill>
                <a:schemeClr val="bg1"/>
              </a:solidFill>
              <a:latin typeface="Franklin Gothic Medium Cond" pitchFamily="34" charset="0"/>
            </a:endParaRPr>
          </a:p>
          <a:p>
            <a:pPr>
              <a:lnSpc>
                <a:spcPts val="2500"/>
              </a:lnSpc>
            </a:pPr>
            <a:r>
              <a:rPr lang="en-US" dirty="0" smtClean="0">
                <a:solidFill>
                  <a:schemeClr val="bg1"/>
                </a:solidFill>
                <a:latin typeface="Franklin Gothic Medium Cond" pitchFamily="34" charset="0"/>
              </a:rPr>
              <a:t>Ongoing treatment as needed and/or required </a:t>
            </a:r>
            <a:r>
              <a:rPr lang="en-US" b="1" dirty="0" smtClean="0">
                <a:solidFill>
                  <a:schemeClr val="bg1"/>
                </a:solidFill>
                <a:latin typeface="Franklin Gothic Medium Cond" pitchFamily="34" charset="0"/>
              </a:rPr>
              <a:t>+</a:t>
            </a:r>
            <a:br>
              <a:rPr lang="en-US" b="1" dirty="0" smtClean="0">
                <a:solidFill>
                  <a:schemeClr val="bg1"/>
                </a:solidFill>
                <a:latin typeface="Franklin Gothic Medium Cond" pitchFamily="34" charset="0"/>
              </a:rPr>
            </a:br>
            <a:endParaRPr lang="en-US" b="1" dirty="0" smtClean="0">
              <a:solidFill>
                <a:schemeClr val="bg1"/>
              </a:solidFill>
              <a:latin typeface="Franklin Gothic Medium Cond" pitchFamily="34" charset="0"/>
            </a:endParaRPr>
          </a:p>
          <a:p>
            <a:pPr>
              <a:lnSpc>
                <a:spcPts val="2500"/>
              </a:lnSpc>
            </a:pPr>
            <a:r>
              <a:rPr lang="en-US" dirty="0" smtClean="0">
                <a:solidFill>
                  <a:schemeClr val="bg1"/>
                </a:solidFill>
                <a:latin typeface="Franklin Gothic Medium Cond" pitchFamily="34" charset="0"/>
              </a:rPr>
              <a:t>Stable place to live </a:t>
            </a:r>
            <a:r>
              <a:rPr lang="en-US" b="1" dirty="0" smtClean="0">
                <a:solidFill>
                  <a:schemeClr val="bg1"/>
                </a:solidFill>
                <a:latin typeface="Franklin Gothic Medium Cond" pitchFamily="34" charset="0"/>
              </a:rPr>
              <a:t>+</a:t>
            </a:r>
            <a:br>
              <a:rPr lang="en-US" b="1" dirty="0" smtClean="0">
                <a:solidFill>
                  <a:schemeClr val="bg1"/>
                </a:solidFill>
                <a:latin typeface="Franklin Gothic Medium Cond" pitchFamily="34" charset="0"/>
              </a:rPr>
            </a:br>
            <a:endParaRPr lang="en-US" b="1" dirty="0" smtClean="0">
              <a:solidFill>
                <a:schemeClr val="bg1"/>
              </a:solidFill>
              <a:latin typeface="Franklin Gothic Medium Cond" pitchFamily="34" charset="0"/>
            </a:endParaRPr>
          </a:p>
          <a:p>
            <a:pPr>
              <a:lnSpc>
                <a:spcPts val="2500"/>
              </a:lnSpc>
            </a:pPr>
            <a:r>
              <a:rPr lang="en-US" dirty="0" smtClean="0">
                <a:solidFill>
                  <a:schemeClr val="bg1"/>
                </a:solidFill>
                <a:latin typeface="Franklin Gothic Medium Cond" pitchFamily="34" charset="0"/>
              </a:rPr>
              <a:t>Support network = </a:t>
            </a:r>
          </a:p>
          <a:p>
            <a:pPr>
              <a:lnSpc>
                <a:spcPts val="2500"/>
              </a:lnSpc>
            </a:pPr>
            <a:endParaRPr lang="en-US" sz="2000" b="1" dirty="0" smtClean="0">
              <a:solidFill>
                <a:schemeClr val="bg1"/>
              </a:solidFill>
              <a:latin typeface="Franklin Gothic Medium Cond" pitchFamily="34" charset="0"/>
            </a:endParaRPr>
          </a:p>
          <a:p>
            <a:pPr algn="ctr">
              <a:lnSpc>
                <a:spcPts val="2500"/>
              </a:lnSpc>
              <a:buNone/>
            </a:pPr>
            <a:r>
              <a:rPr lang="en-US" sz="3200" b="1" dirty="0" smtClean="0">
                <a:solidFill>
                  <a:schemeClr val="bg1"/>
                </a:solidFill>
                <a:latin typeface="Franklin Gothic Medium Cond" pitchFamily="34" charset="0"/>
              </a:rPr>
              <a:t>A reduction in the risk that the offender will re-offend.</a:t>
            </a:r>
            <a:endParaRPr lang="en-US" sz="3200" b="1" dirty="0">
              <a:solidFill>
                <a:schemeClr val="bg1"/>
              </a:solidFill>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Address Verification</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762000" y="2514600"/>
            <a:ext cx="7620000" cy="3352800"/>
          </a:xfrm>
        </p:spPr>
        <p:txBody>
          <a:bodyPr/>
          <a:lstStyle/>
          <a:p>
            <a:r>
              <a:rPr lang="en-US" sz="3200" dirty="0" smtClean="0">
                <a:solidFill>
                  <a:schemeClr val="bg1"/>
                </a:solidFill>
                <a:latin typeface="Franklin Gothic Medium Cond" pitchFamily="34" charset="0"/>
              </a:rPr>
              <a:t>It is a state law to verify an offender’s address.</a:t>
            </a:r>
          </a:p>
          <a:p>
            <a:pPr lvl="1">
              <a:buClr>
                <a:srgbClr val="969696"/>
              </a:buClr>
              <a:buFontTx/>
              <a:buChar char="•"/>
            </a:pPr>
            <a:r>
              <a:rPr lang="en-US" sz="2800" dirty="0" smtClean="0">
                <a:solidFill>
                  <a:schemeClr val="bg1"/>
                </a:solidFill>
                <a:latin typeface="Franklin Gothic Medium Cond" pitchFamily="34" charset="0"/>
              </a:rPr>
              <a:t>Level I sex offender – once a year</a:t>
            </a:r>
          </a:p>
          <a:p>
            <a:pPr lvl="1">
              <a:buClr>
                <a:srgbClr val="969696"/>
              </a:buClr>
              <a:buFontTx/>
              <a:buChar char="•"/>
            </a:pPr>
            <a:r>
              <a:rPr lang="en-US" sz="2800" dirty="0" smtClean="0">
                <a:solidFill>
                  <a:schemeClr val="bg1"/>
                </a:solidFill>
                <a:latin typeface="Franklin Gothic Medium Cond" pitchFamily="34" charset="0"/>
              </a:rPr>
              <a:t>Level II sex offender – twice a year</a:t>
            </a:r>
          </a:p>
          <a:p>
            <a:pPr lvl="1">
              <a:buClr>
                <a:srgbClr val="969696"/>
              </a:buClr>
              <a:buFontTx/>
              <a:buChar char="•"/>
            </a:pPr>
            <a:r>
              <a:rPr lang="en-US" sz="2800" dirty="0" smtClean="0">
                <a:solidFill>
                  <a:schemeClr val="bg1"/>
                </a:solidFill>
                <a:latin typeface="Franklin Gothic Medium Cond" pitchFamily="34" charset="0"/>
              </a:rPr>
              <a:t>Level III sex offender – quarterly </a:t>
            </a:r>
          </a:p>
          <a:p>
            <a:pPr lvl="1">
              <a:buClr>
                <a:srgbClr val="969696"/>
              </a:buClr>
              <a:buFontTx/>
              <a:buChar char="•"/>
            </a:pPr>
            <a:r>
              <a:rPr lang="en-US" sz="2800" dirty="0" smtClean="0">
                <a:solidFill>
                  <a:schemeClr val="bg1"/>
                </a:solidFill>
                <a:latin typeface="Franklin Gothic Medium Cond" pitchFamily="34" charset="0"/>
              </a:rPr>
              <a:t>Homeless offender – checks in weekly</a:t>
            </a:r>
            <a:endParaRPr lang="en-US" sz="2800" dirty="0">
              <a:solidFill>
                <a:schemeClr val="bg1"/>
              </a:solidFill>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Offender Specific Information</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pic>
        <p:nvPicPr>
          <p:cNvPr id="3075" name="Picture 3" descr="C:\Users\cjordan\AppData\Local\Microsoft\Windows\Temporary Internet Files\Content.IE5\URGYIAEU\MC90043982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362200"/>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Questions from the Community?</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pic>
        <p:nvPicPr>
          <p:cNvPr id="1027" name="Picture 3" descr="C:\Users\cjordan\AppData\Local\Microsoft\Windows\Temporary Internet Files\Content.IE5\NOWNSHGH\MP90042259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981200"/>
            <a:ext cx="6477000" cy="43163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6488"/>
          </a:xfrm>
        </p:spPr>
        <p:txBody>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Community </a:t>
            </a:r>
            <a:r>
              <a:rPr lang="en-US" b="1" dirty="0" smtClean="0">
                <a:solidFill>
                  <a:srgbClr val="FF0000"/>
                </a:solidFill>
                <a:effectLst>
                  <a:outerShdw blurRad="38100" dist="38100" dir="2700000" algn="tl">
                    <a:srgbClr val="000000">
                      <a:alpha val="43137"/>
                    </a:srgbClr>
                  </a:outerShdw>
                </a:effectLst>
                <a:latin typeface="Franklin Gothic Demi Cond" pitchFamily="34" charset="0"/>
              </a:rPr>
              <a:t>Resources</a:t>
            </a:r>
            <a:endParaRPr lang="en-US" dirty="0">
              <a:solidFill>
                <a:srgbClr val="FF0000"/>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1447800" y="2057400"/>
            <a:ext cx="4038600" cy="4648200"/>
          </a:xfrm>
        </p:spPr>
        <p:txBody>
          <a:bodyPr>
            <a:normAutofit/>
          </a:bodyPr>
          <a:lstStyle/>
          <a:p>
            <a:pPr>
              <a:lnSpc>
                <a:spcPts val="2200"/>
              </a:lnSpc>
              <a:buNone/>
            </a:pPr>
            <a:endParaRPr lang="en-US" sz="2800" dirty="0" smtClean="0">
              <a:solidFill>
                <a:schemeClr val="bg1"/>
              </a:solidFill>
              <a:latin typeface="Franklin Gothic Medium Cond" pitchFamily="34" charset="0"/>
            </a:endParaRPr>
          </a:p>
          <a:p>
            <a:pPr>
              <a:lnSpc>
                <a:spcPts val="2200"/>
              </a:lnSpc>
            </a:pPr>
            <a:r>
              <a:rPr lang="en-US" sz="2800" dirty="0" smtClean="0">
                <a:solidFill>
                  <a:schemeClr val="bg1"/>
                </a:solidFill>
                <a:latin typeface="Franklin Gothic Medium Cond" pitchFamily="34" charset="0"/>
              </a:rPr>
              <a:t>Community Sexual Assault Programs</a:t>
            </a:r>
          </a:p>
          <a:p>
            <a:pPr>
              <a:lnSpc>
                <a:spcPts val="2200"/>
              </a:lnSpc>
            </a:pPr>
            <a:endParaRPr lang="en-US" sz="2800" dirty="0" smtClean="0">
              <a:solidFill>
                <a:schemeClr val="bg1"/>
              </a:solidFill>
              <a:latin typeface="Franklin Gothic Medium Cond" pitchFamily="34" charset="0"/>
            </a:endParaRPr>
          </a:p>
          <a:p>
            <a:pPr>
              <a:lnSpc>
                <a:spcPts val="2200"/>
              </a:lnSpc>
            </a:pPr>
            <a:r>
              <a:rPr lang="en-US" sz="2800" dirty="0" smtClean="0">
                <a:solidFill>
                  <a:schemeClr val="bg1"/>
                </a:solidFill>
                <a:latin typeface="Franklin Gothic Medium Cond" pitchFamily="34" charset="0"/>
              </a:rPr>
              <a:t>Offender Watch</a:t>
            </a:r>
          </a:p>
          <a:p>
            <a:pPr>
              <a:lnSpc>
                <a:spcPts val="2200"/>
              </a:lnSpc>
              <a:buNone/>
            </a:pPr>
            <a:endParaRPr lang="en-US" sz="2800" dirty="0" smtClean="0">
              <a:solidFill>
                <a:schemeClr val="bg1"/>
              </a:solidFill>
              <a:latin typeface="Franklin Gothic Medium Cond" pitchFamily="34" charset="0"/>
            </a:endParaRPr>
          </a:p>
          <a:p>
            <a:pPr>
              <a:lnSpc>
                <a:spcPts val="2200"/>
              </a:lnSpc>
            </a:pPr>
            <a:r>
              <a:rPr lang="en-US" sz="2800" dirty="0" smtClean="0">
                <a:solidFill>
                  <a:schemeClr val="bg1"/>
                </a:solidFill>
                <a:latin typeface="Franklin Gothic Medium Cond" pitchFamily="34" charset="0"/>
              </a:rPr>
              <a:t>Talking to your children information</a:t>
            </a:r>
          </a:p>
          <a:p>
            <a:pPr>
              <a:lnSpc>
                <a:spcPts val="2200"/>
              </a:lnSpc>
            </a:pPr>
            <a:endParaRPr lang="en-US" sz="2800" dirty="0">
              <a:solidFill>
                <a:schemeClr val="bg1"/>
              </a:solidFill>
              <a:latin typeface="Franklin Gothic Medium Cond" pitchFamily="34" charset="0"/>
            </a:endParaRPr>
          </a:p>
          <a:p>
            <a:pPr>
              <a:lnSpc>
                <a:spcPts val="2200"/>
              </a:lnSpc>
            </a:pPr>
            <a:r>
              <a:rPr lang="en-US" sz="2800" dirty="0" smtClean="0">
                <a:solidFill>
                  <a:srgbClr val="000000"/>
                </a:solidFill>
                <a:latin typeface="Franklin Gothic Medium Cond" pitchFamily="34" charset="0"/>
              </a:rPr>
              <a:t>School counselors</a:t>
            </a:r>
          </a:p>
          <a:p>
            <a:pPr>
              <a:lnSpc>
                <a:spcPts val="2200"/>
              </a:lnSpc>
            </a:pPr>
            <a:endParaRPr lang="en-US" sz="2800" dirty="0">
              <a:solidFill>
                <a:srgbClr val="000000"/>
              </a:solidFill>
              <a:latin typeface="Franklin Gothic Medium Cond" pitchFamily="34" charset="0"/>
            </a:endParaRPr>
          </a:p>
          <a:p>
            <a:pPr>
              <a:lnSpc>
                <a:spcPts val="2200"/>
              </a:lnSpc>
            </a:pPr>
            <a:r>
              <a:rPr lang="en-US" sz="2800" dirty="0" smtClean="0">
                <a:solidFill>
                  <a:srgbClr val="000000"/>
                </a:solidFill>
                <a:latin typeface="Franklin Gothic Medium Cond" pitchFamily="34" charset="0"/>
              </a:rPr>
              <a:t>Law enforcement</a:t>
            </a:r>
          </a:p>
          <a:p>
            <a:pPr>
              <a:lnSpc>
                <a:spcPts val="2200"/>
              </a:lnSpc>
            </a:pPr>
            <a:endParaRPr lang="en-US" sz="2800" dirty="0" smtClean="0">
              <a:solidFill>
                <a:schemeClr val="bg1"/>
              </a:solidFill>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Who are the Sex Offenders?</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457200" y="2240280"/>
            <a:ext cx="8229600" cy="3627120"/>
          </a:xfrm>
        </p:spPr>
        <p:txBody>
          <a:bodyPr/>
          <a:lstStyle/>
          <a:p>
            <a:r>
              <a:rPr lang="en-US" dirty="0" smtClean="0">
                <a:solidFill>
                  <a:schemeClr val="bg1"/>
                </a:solidFill>
                <a:latin typeface="Franklin Gothic Medium Cond" pitchFamily="34" charset="0"/>
              </a:rPr>
              <a:t>85 to 90% of all sex offenders offend against a family member, a family friend, or a known acquaintance.</a:t>
            </a:r>
          </a:p>
          <a:p>
            <a:pPr>
              <a:buNone/>
            </a:pPr>
            <a:endParaRPr lang="en-US" dirty="0" smtClean="0">
              <a:solidFill>
                <a:schemeClr val="bg1"/>
              </a:solidFill>
              <a:latin typeface="Franklin Gothic Medium Cond" pitchFamily="34" charset="0"/>
            </a:endParaRPr>
          </a:p>
          <a:p>
            <a:r>
              <a:rPr lang="en-US" dirty="0" smtClean="0">
                <a:solidFill>
                  <a:schemeClr val="bg1"/>
                </a:solidFill>
                <a:latin typeface="Franklin Gothic Medium Cond" pitchFamily="34" charset="0"/>
              </a:rPr>
              <a:t>Some sex offenders use their  position of authority and/or trust to gain access to victims i.e. coaches, clergy, or group leaders.</a:t>
            </a:r>
          </a:p>
          <a:p>
            <a:pPr>
              <a:buNone/>
            </a:pPr>
            <a:endParaRPr lang="en-US" dirty="0" smtClean="0">
              <a:solidFill>
                <a:schemeClr val="bg1"/>
              </a:solidFill>
              <a:latin typeface="Franklin Gothic Medium Cond" pitchFamily="34" charset="0"/>
            </a:endParaRPr>
          </a:p>
          <a:p>
            <a:r>
              <a:rPr lang="en-US" dirty="0" smtClean="0">
                <a:solidFill>
                  <a:schemeClr val="bg1"/>
                </a:solidFill>
                <a:latin typeface="Franklin Gothic Medium Cond" pitchFamily="34" charset="0"/>
              </a:rPr>
              <a:t>Few offenders offend against strangers.</a:t>
            </a:r>
            <a:endParaRPr lang="en-US" dirty="0">
              <a:solidFill>
                <a:schemeClr val="bg1"/>
              </a:solidFill>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This Concludes this </a:t>
            </a:r>
            <a:br>
              <a:rPr lang="en-US" b="1" dirty="0" smtClean="0">
                <a:solidFill>
                  <a:schemeClr val="bg1"/>
                </a:solidFill>
                <a:effectLst>
                  <a:outerShdw blurRad="38100" dist="38100" dir="2700000" algn="tl">
                    <a:srgbClr val="000000">
                      <a:alpha val="43137"/>
                    </a:srgbClr>
                  </a:outerShdw>
                </a:effectLst>
                <a:latin typeface="Franklin Gothic Demi Cond" pitchFamily="34" charset="0"/>
              </a:rPr>
            </a:br>
            <a:r>
              <a:rPr lang="en-US" b="1" dirty="0" smtClean="0">
                <a:solidFill>
                  <a:schemeClr val="bg1"/>
                </a:solidFill>
                <a:effectLst>
                  <a:outerShdw blurRad="38100" dist="38100" dir="2700000" algn="tl">
                    <a:srgbClr val="000000">
                      <a:alpha val="43137"/>
                    </a:srgbClr>
                  </a:outerShdw>
                </a:effectLst>
                <a:latin typeface="Franklin Gothic Demi Cond" pitchFamily="34" charset="0"/>
              </a:rPr>
              <a:t>Evening’s Presentation</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838200" y="2438400"/>
            <a:ext cx="7848600" cy="3733800"/>
          </a:xfrm>
        </p:spPr>
        <p:txBody>
          <a:bodyPr>
            <a:normAutofit/>
          </a:bodyPr>
          <a:lstStyle/>
          <a:p>
            <a:r>
              <a:rPr lang="en-US" sz="2800" dirty="0" smtClean="0">
                <a:solidFill>
                  <a:schemeClr val="bg1"/>
                </a:solidFill>
                <a:latin typeface="Franklin Gothic Medium Cond" pitchFamily="34" charset="0"/>
              </a:rPr>
              <a:t>Please share what you have learned tonight with others. </a:t>
            </a:r>
          </a:p>
          <a:p>
            <a:pPr>
              <a:buNone/>
            </a:pPr>
            <a:endParaRPr lang="en-US" sz="2800" dirty="0" smtClean="0">
              <a:solidFill>
                <a:schemeClr val="bg1"/>
              </a:solidFill>
              <a:latin typeface="Franklin Gothic Medium Cond" pitchFamily="34" charset="0"/>
            </a:endParaRPr>
          </a:p>
          <a:p>
            <a:r>
              <a:rPr lang="en-US" sz="2800" dirty="0" smtClean="0">
                <a:solidFill>
                  <a:schemeClr val="bg1"/>
                </a:solidFill>
                <a:latin typeface="Franklin Gothic Medium Cond" pitchFamily="34" charset="0"/>
              </a:rPr>
              <a:t>The purpose of these meetings is to empower you by providing information about sex offenders and about personal safety. </a:t>
            </a:r>
          </a:p>
          <a:p>
            <a:pPr>
              <a:buNone/>
            </a:pPr>
            <a:endParaRPr lang="en-US" sz="2800" dirty="0" smtClean="0">
              <a:solidFill>
                <a:schemeClr val="bg1"/>
              </a:solidFill>
              <a:latin typeface="Franklin Gothic Medium Cond" pitchFamily="34" charset="0"/>
            </a:endParaRPr>
          </a:p>
          <a:p>
            <a:r>
              <a:rPr lang="en-US" sz="2800" dirty="0" smtClean="0">
                <a:solidFill>
                  <a:schemeClr val="bg1"/>
                </a:solidFill>
                <a:latin typeface="Franklin Gothic Medium Cond" pitchFamily="34" charset="0"/>
              </a:rPr>
              <a:t>There are resources in the community to assist you.</a:t>
            </a:r>
            <a:endParaRPr lang="en-US" dirty="0">
              <a:solidFill>
                <a:schemeClr val="bg1"/>
              </a:solidFill>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73" y="609600"/>
            <a:ext cx="8763000" cy="1143000"/>
          </a:xfrm>
        </p:spPr>
        <p:txBody>
          <a:bodyPr>
            <a:no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Why do we need to talk about them?</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762000" y="2209800"/>
            <a:ext cx="7848600" cy="3429000"/>
          </a:xfrm>
        </p:spPr>
        <p:txBody>
          <a:bodyPr>
            <a:normAutofit/>
          </a:bodyPr>
          <a:lstStyle/>
          <a:p>
            <a:r>
              <a:rPr lang="en-US" sz="2400" dirty="0" smtClean="0">
                <a:solidFill>
                  <a:schemeClr val="bg1"/>
                </a:solidFill>
                <a:latin typeface="Franklin Gothic Medium" pitchFamily="34" charset="0"/>
              </a:rPr>
              <a:t>Most will be released into the community.</a:t>
            </a:r>
            <a:br>
              <a:rPr lang="en-US" sz="2400" dirty="0" smtClean="0">
                <a:solidFill>
                  <a:schemeClr val="bg1"/>
                </a:solidFill>
                <a:latin typeface="Franklin Gothic Medium" pitchFamily="34" charset="0"/>
              </a:rPr>
            </a:br>
            <a:endParaRPr lang="en-US" sz="2400" dirty="0" smtClean="0">
              <a:solidFill>
                <a:schemeClr val="bg1"/>
              </a:solidFill>
              <a:latin typeface="Franklin Gothic Medium" pitchFamily="34" charset="0"/>
            </a:endParaRPr>
          </a:p>
          <a:p>
            <a:r>
              <a:rPr lang="en-US" sz="2400" dirty="0" smtClean="0">
                <a:solidFill>
                  <a:schemeClr val="bg1"/>
                </a:solidFill>
                <a:latin typeface="Franklin Gothic Medium" pitchFamily="34" charset="0"/>
              </a:rPr>
              <a:t>Most are not under correctional supervision.</a:t>
            </a:r>
            <a:br>
              <a:rPr lang="en-US" sz="2400" dirty="0" smtClean="0">
                <a:solidFill>
                  <a:schemeClr val="bg1"/>
                </a:solidFill>
                <a:latin typeface="Franklin Gothic Medium" pitchFamily="34" charset="0"/>
              </a:rPr>
            </a:br>
            <a:endParaRPr lang="en-US" sz="2400" dirty="0" smtClean="0">
              <a:solidFill>
                <a:schemeClr val="bg1"/>
              </a:solidFill>
              <a:latin typeface="Franklin Gothic Medium" pitchFamily="34" charset="0"/>
            </a:endParaRPr>
          </a:p>
          <a:p>
            <a:r>
              <a:rPr lang="en-US" sz="2400" dirty="0" smtClean="0">
                <a:solidFill>
                  <a:schemeClr val="bg1"/>
                </a:solidFill>
                <a:latin typeface="Franklin Gothic Medium" pitchFamily="34" charset="0"/>
              </a:rPr>
              <a:t>Most can be safely managed in the community.</a:t>
            </a:r>
            <a:br>
              <a:rPr lang="en-US" sz="2400" dirty="0" smtClean="0">
                <a:solidFill>
                  <a:schemeClr val="bg1"/>
                </a:solidFill>
                <a:latin typeface="Franklin Gothic Medium" pitchFamily="34" charset="0"/>
              </a:rPr>
            </a:br>
            <a:endParaRPr lang="en-US" sz="2400" dirty="0" smtClean="0">
              <a:solidFill>
                <a:schemeClr val="bg1"/>
              </a:solidFill>
              <a:latin typeface="Franklin Gothic Medium" pitchFamily="34" charset="0"/>
            </a:endParaRPr>
          </a:p>
          <a:p>
            <a:r>
              <a:rPr lang="en-US" sz="2400" dirty="0" smtClean="0">
                <a:solidFill>
                  <a:schemeClr val="bg1"/>
                </a:solidFill>
                <a:latin typeface="Franklin Gothic Medium" pitchFamily="34" charset="0"/>
              </a:rPr>
              <a:t>Communities can help sex offenders stabilize, thereby reducing recidivism.</a:t>
            </a:r>
            <a:endParaRPr lang="en-US" sz="2400" dirty="0">
              <a:solidFill>
                <a:schemeClr val="bg1"/>
              </a:solidFill>
              <a:latin typeface="Franklin Gothic Medium" pitchFamily="34"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Community Safety is Our Concern</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457200" y="2087880"/>
            <a:ext cx="8229600" cy="4389120"/>
          </a:xfrm>
        </p:spPr>
        <p:txBody>
          <a:bodyPr/>
          <a:lstStyle/>
          <a:p>
            <a:r>
              <a:rPr lang="en-US" dirty="0" smtClean="0">
                <a:solidFill>
                  <a:schemeClr val="bg1"/>
                </a:solidFill>
                <a:latin typeface="Franklin Gothic Medium" pitchFamily="34" charset="0"/>
              </a:rPr>
              <a:t>Stability of an offender can prevent future victimization.</a:t>
            </a:r>
            <a:br>
              <a:rPr lang="en-US" dirty="0" smtClean="0">
                <a:solidFill>
                  <a:schemeClr val="bg1"/>
                </a:solidFill>
                <a:latin typeface="Franklin Gothic Medium" pitchFamily="34" charset="0"/>
              </a:rPr>
            </a:br>
            <a:endParaRPr lang="en-US" dirty="0" smtClean="0">
              <a:solidFill>
                <a:schemeClr val="bg1"/>
              </a:solidFill>
              <a:latin typeface="Franklin Gothic Medium" pitchFamily="34" charset="0"/>
            </a:endParaRPr>
          </a:p>
          <a:p>
            <a:r>
              <a:rPr lang="en-US" dirty="0" smtClean="0">
                <a:solidFill>
                  <a:schemeClr val="bg1"/>
                </a:solidFill>
                <a:latin typeface="Franklin Gothic Medium" pitchFamily="34" charset="0"/>
              </a:rPr>
              <a:t>Harassment of offenders may increase risk to the community:</a:t>
            </a:r>
          </a:p>
          <a:p>
            <a:pPr lvl="1">
              <a:buClr>
                <a:srgbClr val="969696"/>
              </a:buClr>
              <a:buFontTx/>
              <a:buChar char="•"/>
            </a:pPr>
            <a:r>
              <a:rPr lang="en-US" dirty="0" smtClean="0">
                <a:solidFill>
                  <a:schemeClr val="bg1"/>
                </a:solidFill>
                <a:latin typeface="Franklin Gothic Medium" pitchFamily="34" charset="0"/>
              </a:rPr>
              <a:t>Offenders may go “underground” so law enforcement will not be able to monitor them</a:t>
            </a:r>
          </a:p>
          <a:p>
            <a:pPr lvl="1">
              <a:buClr>
                <a:srgbClr val="969696"/>
              </a:buClr>
              <a:buFontTx/>
              <a:buChar char="•"/>
            </a:pPr>
            <a:r>
              <a:rPr lang="en-US" dirty="0" smtClean="0">
                <a:solidFill>
                  <a:schemeClr val="bg1"/>
                </a:solidFill>
                <a:latin typeface="Franklin Gothic Medium" pitchFamily="34" charset="0"/>
              </a:rPr>
              <a:t>Offenders may feel out of control or targeted and re-offend</a:t>
            </a:r>
          </a:p>
          <a:p>
            <a:pPr lvl="1">
              <a:buClr>
                <a:srgbClr val="969696"/>
              </a:buClr>
              <a:buFontTx/>
              <a:buChar char="•"/>
            </a:pPr>
            <a:r>
              <a:rPr lang="en-US" dirty="0" smtClean="0">
                <a:solidFill>
                  <a:schemeClr val="bg1"/>
                </a:solidFill>
                <a:latin typeface="Franklin Gothic Medium" pitchFamily="34" charset="0"/>
              </a:rPr>
              <a:t>Offenders may stop treatment</a:t>
            </a:r>
          </a:p>
          <a:p>
            <a:pPr>
              <a:buNone/>
            </a:pPr>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145" y="609600"/>
            <a:ext cx="8534400" cy="1143000"/>
          </a:xfrm>
        </p:spPr>
        <p:txBody>
          <a:bodyPr>
            <a:no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Community Protection Act of 1990</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685800" y="2209800"/>
            <a:ext cx="8229600" cy="4038600"/>
          </a:xfrm>
        </p:spPr>
        <p:txBody>
          <a:bodyPr/>
          <a:lstStyle/>
          <a:p>
            <a:r>
              <a:rPr lang="en-US" dirty="0" smtClean="0">
                <a:solidFill>
                  <a:schemeClr val="bg1"/>
                </a:solidFill>
                <a:latin typeface="Franklin Gothic Medium Cond" pitchFamily="34" charset="0"/>
              </a:rPr>
              <a:t>Became effective February 28, 1990</a:t>
            </a:r>
          </a:p>
          <a:p>
            <a:r>
              <a:rPr lang="en-US" dirty="0" smtClean="0">
                <a:solidFill>
                  <a:schemeClr val="bg1"/>
                </a:solidFill>
                <a:latin typeface="Franklin Gothic Medium Cond" pitchFamily="34" charset="0"/>
              </a:rPr>
              <a:t>Offender registration</a:t>
            </a:r>
          </a:p>
          <a:p>
            <a:r>
              <a:rPr lang="en-US" dirty="0" smtClean="0">
                <a:solidFill>
                  <a:schemeClr val="bg1"/>
                </a:solidFill>
                <a:latin typeface="Franklin Gothic Medium Cond" pitchFamily="34" charset="0"/>
              </a:rPr>
              <a:t>Community notification</a:t>
            </a:r>
          </a:p>
          <a:p>
            <a:r>
              <a:rPr lang="en-US" sz="2400" dirty="0" smtClean="0">
                <a:solidFill>
                  <a:schemeClr val="bg1"/>
                </a:solidFill>
                <a:latin typeface="Franklin Gothic Medium Cond" pitchFamily="34" charset="0"/>
              </a:rPr>
              <a:t>Washington State was the first State in the United States to enact a Community Notification Law</a:t>
            </a:r>
          </a:p>
          <a:p>
            <a:r>
              <a:rPr lang="en-US" sz="2400" dirty="0" smtClean="0">
                <a:solidFill>
                  <a:schemeClr val="bg1"/>
                </a:solidFill>
                <a:latin typeface="Franklin Gothic Medium Cond" pitchFamily="34" charset="0"/>
              </a:rPr>
              <a:t>Notification is one element of  the omnibus bill which significantly changed how sex offenders are maintained in the State</a:t>
            </a:r>
          </a:p>
          <a:p>
            <a:r>
              <a:rPr lang="en-US" dirty="0" smtClean="0">
                <a:solidFill>
                  <a:schemeClr val="bg1"/>
                </a:solidFill>
                <a:latin typeface="Franklin Gothic Medium Cond" pitchFamily="34" charset="0"/>
              </a:rPr>
              <a:t>Civil commitment of Sexually Violent Predators</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6488"/>
          </a:xfrm>
        </p:spPr>
        <p:txBody>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Who has to Register?</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457200" y="1935480"/>
            <a:ext cx="4267200" cy="4389120"/>
          </a:xfrm>
        </p:spPr>
        <p:txBody>
          <a:bodyPr>
            <a:normAutofit fontScale="85000" lnSpcReduction="10000"/>
          </a:bodyPr>
          <a:lstStyle/>
          <a:p>
            <a:r>
              <a:rPr lang="en-US" sz="2800" dirty="0" smtClean="0">
                <a:solidFill>
                  <a:schemeClr val="bg1"/>
                </a:solidFill>
                <a:latin typeface="Franklin Gothic Medium Cond" pitchFamily="34" charset="0"/>
              </a:rPr>
              <a:t>Juvenile and adult sex </a:t>
            </a:r>
            <a:r>
              <a:rPr lang="en-US" sz="2800" dirty="0" smtClean="0">
                <a:solidFill>
                  <a:srgbClr val="000000"/>
                </a:solidFill>
                <a:latin typeface="Franklin Gothic Medium Cond" pitchFamily="34" charset="0"/>
              </a:rPr>
              <a:t>offenders</a:t>
            </a:r>
          </a:p>
          <a:p>
            <a:r>
              <a:rPr lang="en-US" sz="2800" dirty="0" smtClean="0">
                <a:solidFill>
                  <a:srgbClr val="000000"/>
                </a:solidFill>
                <a:latin typeface="Franklin Gothic Medium Cond" pitchFamily="34" charset="0"/>
              </a:rPr>
              <a:t>Convicted of a </a:t>
            </a:r>
            <a:r>
              <a:rPr lang="en-US" sz="2800" dirty="0" err="1" smtClean="0">
                <a:solidFill>
                  <a:srgbClr val="000000"/>
                </a:solidFill>
                <a:latin typeface="Franklin Gothic Medium Cond" pitchFamily="34" charset="0"/>
              </a:rPr>
              <a:t>registrable</a:t>
            </a:r>
            <a:r>
              <a:rPr lang="en-US" sz="2800" dirty="0" smtClean="0">
                <a:solidFill>
                  <a:srgbClr val="000000"/>
                </a:solidFill>
                <a:latin typeface="Franklin Gothic Medium Cond" pitchFamily="34" charset="0"/>
              </a:rPr>
              <a:t> sex offense on or after 2/28/90</a:t>
            </a:r>
          </a:p>
          <a:p>
            <a:r>
              <a:rPr lang="en-US" sz="2800" dirty="0" smtClean="0">
                <a:solidFill>
                  <a:srgbClr val="000000"/>
                </a:solidFill>
                <a:latin typeface="Franklin Gothic Medium Cond" pitchFamily="34" charset="0"/>
              </a:rPr>
              <a:t>Convicted of a certain  kidnapping offenses on or after July 1997</a:t>
            </a:r>
          </a:p>
          <a:p>
            <a:r>
              <a:rPr lang="en-US" sz="2800" dirty="0" smtClean="0">
                <a:solidFill>
                  <a:srgbClr val="000000"/>
                </a:solidFill>
                <a:latin typeface="Franklin Gothic Medium Cond" pitchFamily="34" charset="0"/>
              </a:rPr>
              <a:t>Foreign, Tribal, Military and out of state convictions are required to register</a:t>
            </a:r>
          </a:p>
          <a:p>
            <a:r>
              <a:rPr lang="en-US" sz="2800" dirty="0" smtClean="0">
                <a:solidFill>
                  <a:srgbClr val="000000"/>
                </a:solidFill>
                <a:latin typeface="Franklin Gothic Medium Cond" pitchFamily="34" charset="0"/>
              </a:rPr>
              <a:t>Must register within 3 days of release or moving to a new location</a:t>
            </a:r>
          </a:p>
          <a:p>
            <a:endParaRPr lang="en-US" dirty="0">
              <a:latin typeface="Franklin Gothic Medium Cond" pitchFamily="34" charset="0"/>
            </a:endParaRPr>
          </a:p>
        </p:txBody>
      </p:sp>
      <p:sp>
        <p:nvSpPr>
          <p:cNvPr id="5" name="Content Placeholder 2"/>
          <p:cNvSpPr txBox="1">
            <a:spLocks/>
          </p:cNvSpPr>
          <p:nvPr/>
        </p:nvSpPr>
        <p:spPr>
          <a:xfrm>
            <a:off x="4800600" y="1985554"/>
            <a:ext cx="3810000" cy="4034246"/>
          </a:xfrm>
          <a:prstGeom prst="rect">
            <a:avLst/>
          </a:prstGeom>
        </p:spPr>
        <p:txBody>
          <a:bodyPr vert="horz">
            <a:normAutofit fontScale="85000" lnSpcReduction="20000"/>
          </a:bodyPr>
          <a:lstStyle/>
          <a:p>
            <a:pPr marL="274320" indent="-274320">
              <a:spcBef>
                <a:spcPct val="20000"/>
              </a:spcBef>
              <a:buClr>
                <a:schemeClr val="accent3"/>
              </a:buClr>
              <a:buSzPct val="95000"/>
              <a:buFont typeface="Wingdings 2"/>
              <a:buChar char=""/>
            </a:pPr>
            <a:r>
              <a:rPr lang="en-US" sz="2800" dirty="0" smtClean="0">
                <a:solidFill>
                  <a:schemeClr val="bg1"/>
                </a:solidFill>
                <a:latin typeface="Franklin Gothic Medium Cond" pitchFamily="34" charset="0"/>
              </a:rPr>
              <a:t>Currently there are 19,000 registered sex offenders in Washington State</a:t>
            </a:r>
            <a:endParaRPr kumimoji="0" lang="en-US" sz="2800" b="0" i="0" u="none" strike="noStrike" kern="1200" cap="none" spc="0" normalizeH="0" baseline="0" noProof="0" dirty="0" smtClean="0">
              <a:ln>
                <a:noFill/>
              </a:ln>
              <a:solidFill>
                <a:schemeClr val="bg1"/>
              </a:solidFill>
              <a:effectLst/>
              <a:uLnTx/>
              <a:uFillTx/>
              <a:latin typeface="Franklin Gothic Medium Cond" pitchFamily="34" charset="0"/>
            </a:endParaRPr>
          </a:p>
          <a:p>
            <a:pPr marL="274320" indent="-274320">
              <a:spcBef>
                <a:spcPct val="20000"/>
              </a:spcBef>
              <a:buClr>
                <a:schemeClr val="accent3"/>
              </a:buClr>
              <a:buSzPct val="95000"/>
              <a:buFont typeface="Wingdings 2"/>
              <a:buChar char=""/>
            </a:pPr>
            <a:r>
              <a:rPr lang="en-US" sz="2800" dirty="0" smtClean="0">
                <a:solidFill>
                  <a:schemeClr val="bg1"/>
                </a:solidFill>
                <a:latin typeface="Franklin Gothic Medium Cond" pitchFamily="34" charset="0"/>
              </a:rPr>
              <a:t>Less than 20% of registered sex offenders are under community corrections  supervision</a:t>
            </a:r>
            <a:endParaRPr kumimoji="0" lang="en-US" sz="2800" b="0" i="0" u="none" strike="noStrike" kern="1200" cap="none" spc="0" normalizeH="0" baseline="0" noProof="0" dirty="0" smtClean="0">
              <a:ln>
                <a:noFill/>
              </a:ln>
              <a:solidFill>
                <a:schemeClr val="bg1"/>
              </a:solidFill>
              <a:effectLst/>
              <a:uLnTx/>
              <a:uFillTx/>
              <a:latin typeface="Franklin Gothic Medium Cond" pitchFamily="34" charset="0"/>
            </a:endParaRPr>
          </a:p>
          <a:p>
            <a:pPr marL="274320" indent="-274320">
              <a:spcBef>
                <a:spcPct val="20000"/>
              </a:spcBef>
              <a:buClr>
                <a:schemeClr val="accent3"/>
              </a:buClr>
              <a:buSzPct val="95000"/>
              <a:buFont typeface="Wingdings 2"/>
              <a:buChar char=""/>
            </a:pPr>
            <a:r>
              <a:rPr lang="en-US" sz="2800" dirty="0" smtClean="0">
                <a:solidFill>
                  <a:schemeClr val="bg1"/>
                </a:solidFill>
                <a:latin typeface="Franklin Gothic Medium Cond" pitchFamily="34" charset="0"/>
              </a:rPr>
              <a:t>Registered sex offender information is available through your local Sheriff’s website and the state website at </a:t>
            </a:r>
            <a:r>
              <a:rPr lang="en-US" sz="2800" dirty="0" smtClean="0">
                <a:solidFill>
                  <a:srgbClr val="D210C9"/>
                </a:solidFill>
                <a:latin typeface="Franklin Gothic Medium Cond" pitchFamily="34" charset="0"/>
                <a:hlinkClick r:id="rId2"/>
              </a:rPr>
              <a:t>www.sheriffalerts.com</a:t>
            </a:r>
            <a:r>
              <a:rPr lang="en-US" sz="2800" dirty="0" smtClean="0">
                <a:solidFill>
                  <a:srgbClr val="0033CC"/>
                </a:solidFill>
                <a:latin typeface="Franklin Gothic Medium Cond" pitchFamily="34" charset="0"/>
              </a:rPr>
              <a:t> </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2600" b="0" i="0" u="none" strike="noStrike" kern="1200" cap="none" spc="0" normalizeH="0" baseline="0" noProof="0" dirty="0">
              <a:ln>
                <a:noFill/>
              </a:ln>
              <a:solidFill>
                <a:schemeClr val="tx1"/>
              </a:solidFill>
              <a:effectLst/>
              <a:uLnTx/>
              <a:uFillTx/>
              <a:latin typeface="Franklin Gothic Medium Cond" pitchFamily="34" charset="0"/>
              <a:ea typeface="+mn-ea"/>
              <a:cs typeface="+mn-cs"/>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1066800"/>
          </a:xfrm>
        </p:spPr>
        <p:txBody>
          <a:bodyPr>
            <a:noAutofit/>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Prior to Release </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457200" y="2164080"/>
            <a:ext cx="8229600" cy="4389120"/>
          </a:xfrm>
        </p:spPr>
        <p:txBody>
          <a:bodyPr>
            <a:normAutofit/>
          </a:bodyPr>
          <a:lstStyle/>
          <a:p>
            <a:r>
              <a:rPr lang="en-US" sz="2800" dirty="0" smtClean="0">
                <a:solidFill>
                  <a:schemeClr val="bg1"/>
                </a:solidFill>
                <a:latin typeface="Franklin Gothic Medium Cond" pitchFamily="34" charset="0"/>
              </a:rPr>
              <a:t>All </a:t>
            </a:r>
            <a:r>
              <a:rPr lang="en-US" sz="2800" dirty="0" err="1" smtClean="0">
                <a:solidFill>
                  <a:schemeClr val="bg1"/>
                </a:solidFill>
                <a:latin typeface="Franklin Gothic Medium Cond" pitchFamily="34" charset="0"/>
              </a:rPr>
              <a:t>registrable</a:t>
            </a:r>
            <a:r>
              <a:rPr lang="en-US" sz="2800" dirty="0" smtClean="0">
                <a:solidFill>
                  <a:schemeClr val="bg1"/>
                </a:solidFill>
                <a:latin typeface="Franklin Gothic Medium Cond" pitchFamily="34" charset="0"/>
              </a:rPr>
              <a:t> sex offender cases are reviewed by the End of Sentence Review Committee to determine a risk level.</a:t>
            </a:r>
            <a:br>
              <a:rPr lang="en-US" sz="2800" dirty="0" smtClean="0">
                <a:solidFill>
                  <a:schemeClr val="bg1"/>
                </a:solidFill>
                <a:latin typeface="Franklin Gothic Medium Cond" pitchFamily="34" charset="0"/>
              </a:rPr>
            </a:br>
            <a:endParaRPr lang="en-US" sz="2800" dirty="0" smtClean="0">
              <a:solidFill>
                <a:schemeClr val="bg1"/>
              </a:solidFill>
              <a:latin typeface="Franklin Gothic Medium Cond" pitchFamily="34" charset="0"/>
            </a:endParaRPr>
          </a:p>
          <a:p>
            <a:r>
              <a:rPr lang="en-US" sz="2800" dirty="0" smtClean="0">
                <a:solidFill>
                  <a:schemeClr val="bg1"/>
                </a:solidFill>
                <a:latin typeface="Franklin Gothic Medium Cond" pitchFamily="34" charset="0"/>
              </a:rPr>
              <a:t>Since 1997, the Committee has been responsible for establishing the sex offender level of notification.  Law enforcement may depart from the Committee’s Risk Level Assessment; however, they are required by law to notify the End of Sentence Review Committee of the departure and the reasons.</a:t>
            </a:r>
            <a:endParaRPr lang="en-US" dirty="0">
              <a:solidFill>
                <a:schemeClr val="bg1"/>
              </a:solidFill>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What do the levels mean?</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457200" y="2057400"/>
            <a:ext cx="8229600" cy="4465320"/>
          </a:xfrm>
        </p:spPr>
        <p:txBody>
          <a:bodyPr>
            <a:normAutofit fontScale="85000" lnSpcReduction="10000"/>
          </a:bodyPr>
          <a:lstStyle/>
          <a:p>
            <a:r>
              <a:rPr lang="en-US" dirty="0" smtClean="0">
                <a:solidFill>
                  <a:schemeClr val="bg1"/>
                </a:solidFill>
                <a:latin typeface="Franklin Gothic Medium Cond" pitchFamily="34" charset="0"/>
              </a:rPr>
              <a:t>Level I: The majority of registered sex offenders are classified as Level I. They are considered low risk to re-offend within the community at large. These persons may be first time offenders and generally have an established relationship with their victim.</a:t>
            </a:r>
            <a:br>
              <a:rPr lang="en-US" dirty="0" smtClean="0">
                <a:solidFill>
                  <a:schemeClr val="bg1"/>
                </a:solidFill>
                <a:latin typeface="Franklin Gothic Medium Cond" pitchFamily="34" charset="0"/>
              </a:rPr>
            </a:br>
            <a:endParaRPr lang="en-US" dirty="0" smtClean="0">
              <a:solidFill>
                <a:schemeClr val="bg1"/>
              </a:solidFill>
              <a:latin typeface="Franklin Gothic Medium Cond" pitchFamily="34" charset="0"/>
            </a:endParaRPr>
          </a:p>
          <a:p>
            <a:r>
              <a:rPr lang="en-US" dirty="0" smtClean="0">
                <a:solidFill>
                  <a:schemeClr val="bg1"/>
                </a:solidFill>
                <a:latin typeface="Franklin Gothic Medium Cond" pitchFamily="34" charset="0"/>
              </a:rPr>
              <a:t>Level II:  Moderate risk of re-offend within the community at large. They generally have more than one victim. These offenders usually groom their victims. They may use a position of trust to commit their crimes.</a:t>
            </a:r>
            <a:br>
              <a:rPr lang="en-US" dirty="0" smtClean="0">
                <a:solidFill>
                  <a:schemeClr val="bg1"/>
                </a:solidFill>
                <a:latin typeface="Franklin Gothic Medium Cond" pitchFamily="34" charset="0"/>
              </a:rPr>
            </a:br>
            <a:endParaRPr lang="en-US" dirty="0" smtClean="0">
              <a:solidFill>
                <a:schemeClr val="bg1"/>
              </a:solidFill>
              <a:latin typeface="Franklin Gothic Medium Cond" pitchFamily="34" charset="0"/>
            </a:endParaRPr>
          </a:p>
          <a:p>
            <a:r>
              <a:rPr lang="en-US" dirty="0" smtClean="0">
                <a:solidFill>
                  <a:schemeClr val="bg1"/>
                </a:solidFill>
                <a:latin typeface="Franklin Gothic Medium Cond" pitchFamily="34" charset="0"/>
              </a:rPr>
              <a:t>Level III: Considered to have a high risk to re-offend in the community at large. They  usually have more than one victim and have committed prior sex crimes or crimes of violence. They generally do not know their victim(s) or have a history of grooming victims for the purpose of victimization.  </a:t>
            </a:r>
            <a:endParaRPr lang="en-US" dirty="0">
              <a:solidFill>
                <a:schemeClr val="bg1"/>
              </a:solidFill>
              <a:latin typeface="Franklin Gothic Medium Cond" pitchFamily="34" charset="0"/>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6488"/>
          </a:xfrm>
        </p:spPr>
        <p:txBody>
          <a:bodyPr/>
          <a:lstStyle/>
          <a:p>
            <a:pPr algn="ctr"/>
            <a:r>
              <a:rPr lang="en-US" b="1" dirty="0" smtClean="0">
                <a:solidFill>
                  <a:schemeClr val="bg1"/>
                </a:solidFill>
                <a:effectLst>
                  <a:outerShdw blurRad="38100" dist="38100" dir="2700000" algn="tl">
                    <a:srgbClr val="000000">
                      <a:alpha val="43137"/>
                    </a:srgbClr>
                  </a:outerShdw>
                </a:effectLst>
                <a:latin typeface="Franklin Gothic Demi Cond" pitchFamily="34" charset="0"/>
              </a:rPr>
              <a:t>Who is Notified?</a:t>
            </a:r>
            <a:endParaRPr lang="en-US" dirty="0">
              <a:solidFill>
                <a:schemeClr val="bg1"/>
              </a:solidFill>
              <a:effectLst>
                <a:outerShdw blurRad="38100" dist="38100" dir="2700000" algn="tl">
                  <a:srgbClr val="000000">
                    <a:alpha val="43137"/>
                  </a:srgbClr>
                </a:outerShdw>
              </a:effectLst>
              <a:latin typeface="Franklin Gothic Demi Cond" pitchFamily="34" charset="0"/>
            </a:endParaRPr>
          </a:p>
        </p:txBody>
      </p:sp>
      <p:sp>
        <p:nvSpPr>
          <p:cNvPr id="3" name="Content Placeholder 2"/>
          <p:cNvSpPr>
            <a:spLocks noGrp="1"/>
          </p:cNvSpPr>
          <p:nvPr>
            <p:ph idx="1"/>
          </p:nvPr>
        </p:nvSpPr>
        <p:spPr>
          <a:xfrm>
            <a:off x="533400" y="1828800"/>
            <a:ext cx="8229600" cy="4876800"/>
          </a:xfrm>
        </p:spPr>
        <p:txBody>
          <a:bodyPr>
            <a:normAutofit/>
          </a:bodyPr>
          <a:lstStyle/>
          <a:p>
            <a:pPr>
              <a:lnSpc>
                <a:spcPct val="120000"/>
              </a:lnSpc>
              <a:spcBef>
                <a:spcPts val="0"/>
              </a:spcBef>
              <a:spcAft>
                <a:spcPts val="600"/>
              </a:spcAft>
            </a:pPr>
            <a:r>
              <a:rPr lang="en-US" sz="2400" dirty="0" smtClean="0">
                <a:solidFill>
                  <a:schemeClr val="bg1"/>
                </a:solidFill>
                <a:latin typeface="Franklin Gothic Medium Cond" pitchFamily="34" charset="0"/>
              </a:rPr>
              <a:t>Law enforcement is responsible for community notification.</a:t>
            </a:r>
          </a:p>
          <a:p>
            <a:pPr>
              <a:lnSpc>
                <a:spcPct val="120000"/>
              </a:lnSpc>
              <a:spcBef>
                <a:spcPts val="0"/>
              </a:spcBef>
              <a:spcAft>
                <a:spcPts val="600"/>
              </a:spcAft>
            </a:pPr>
            <a:r>
              <a:rPr lang="en-US" sz="2400" dirty="0" smtClean="0">
                <a:solidFill>
                  <a:schemeClr val="bg1"/>
                </a:solidFill>
                <a:latin typeface="Franklin Gothic Medium Cond" pitchFamily="34" charset="0"/>
              </a:rPr>
              <a:t>The extent of notification is determined by the offender’s risk level.</a:t>
            </a:r>
            <a:endParaRPr lang="en-US" sz="2400" dirty="0" smtClean="0">
              <a:solidFill>
                <a:srgbClr val="000000"/>
              </a:solidFill>
              <a:latin typeface="Franklin Gothic Medium Cond" pitchFamily="34" charset="0"/>
            </a:endParaRPr>
          </a:p>
          <a:p>
            <a:pPr lvl="1">
              <a:lnSpc>
                <a:spcPct val="120000"/>
              </a:lnSpc>
              <a:spcBef>
                <a:spcPts val="0"/>
              </a:spcBef>
              <a:spcAft>
                <a:spcPts val="600"/>
              </a:spcAft>
            </a:pPr>
            <a:r>
              <a:rPr lang="en-US" sz="2200" dirty="0" smtClean="0">
                <a:solidFill>
                  <a:srgbClr val="000000"/>
                </a:solidFill>
                <a:latin typeface="Franklin Gothic Medium Cond" pitchFamily="34" charset="0"/>
              </a:rPr>
              <a:t>Level I:  Notification to law enforcement and relevant information upon request from victims, witnesses and individual community members who live near the offenders residence. The offender has met some if not all of the following: </a:t>
            </a:r>
          </a:p>
          <a:p>
            <a:pPr marL="393192" lvl="1" indent="0">
              <a:lnSpc>
                <a:spcPct val="120000"/>
              </a:lnSpc>
              <a:spcBef>
                <a:spcPts val="0"/>
              </a:spcBef>
              <a:spcAft>
                <a:spcPts val="600"/>
              </a:spcAft>
              <a:buNone/>
            </a:pPr>
            <a:r>
              <a:rPr lang="en-US" sz="2200" dirty="0">
                <a:solidFill>
                  <a:srgbClr val="000000"/>
                </a:solidFill>
                <a:latin typeface="Franklin Gothic Medium Cond" pitchFamily="34" charset="0"/>
              </a:rPr>
              <a:t>	</a:t>
            </a:r>
            <a:r>
              <a:rPr lang="en-US" sz="2200" dirty="0" smtClean="0">
                <a:solidFill>
                  <a:srgbClr val="000000"/>
                </a:solidFill>
                <a:latin typeface="Franklin Gothic Medium Cond" pitchFamily="34" charset="0"/>
              </a:rPr>
              <a:t>Offense is non-violent</a:t>
            </a:r>
          </a:p>
          <a:p>
            <a:pPr marL="393192" lvl="1" indent="0">
              <a:lnSpc>
                <a:spcPct val="120000"/>
              </a:lnSpc>
              <a:spcBef>
                <a:spcPts val="0"/>
              </a:spcBef>
              <a:spcAft>
                <a:spcPts val="600"/>
              </a:spcAft>
              <a:buNone/>
            </a:pPr>
            <a:r>
              <a:rPr lang="en-US" sz="2200" dirty="0">
                <a:solidFill>
                  <a:srgbClr val="000000"/>
                </a:solidFill>
                <a:latin typeface="Franklin Gothic Medium Cond" pitchFamily="34" charset="0"/>
              </a:rPr>
              <a:t>	</a:t>
            </a:r>
            <a:r>
              <a:rPr lang="en-US" sz="2200" dirty="0" smtClean="0">
                <a:solidFill>
                  <a:srgbClr val="000000"/>
                </a:solidFill>
                <a:latin typeface="Franklin Gothic Medium Cond" pitchFamily="34" charset="0"/>
              </a:rPr>
              <a:t>Offense committed in a family setting</a:t>
            </a:r>
          </a:p>
          <a:p>
            <a:pPr marL="393192" lvl="1" indent="0">
              <a:lnSpc>
                <a:spcPct val="120000"/>
              </a:lnSpc>
              <a:spcBef>
                <a:spcPts val="0"/>
              </a:spcBef>
              <a:spcAft>
                <a:spcPts val="600"/>
              </a:spcAft>
              <a:buNone/>
            </a:pPr>
            <a:r>
              <a:rPr lang="en-US" sz="2200" dirty="0">
                <a:solidFill>
                  <a:srgbClr val="000000"/>
                </a:solidFill>
                <a:latin typeface="Franklin Gothic Medium Cond" pitchFamily="34" charset="0"/>
              </a:rPr>
              <a:t>	</a:t>
            </a:r>
            <a:r>
              <a:rPr lang="en-US" sz="2200" dirty="0" smtClean="0">
                <a:solidFill>
                  <a:srgbClr val="000000"/>
                </a:solidFill>
                <a:latin typeface="Franklin Gothic Medium Cond" pitchFamily="34" charset="0"/>
              </a:rPr>
              <a:t>Has completed a treatment program</a:t>
            </a:r>
          </a:p>
          <a:p>
            <a:pPr marL="393192" lvl="1" indent="0">
              <a:lnSpc>
                <a:spcPct val="120000"/>
              </a:lnSpc>
              <a:spcBef>
                <a:spcPts val="0"/>
              </a:spcBef>
              <a:spcAft>
                <a:spcPts val="600"/>
              </a:spcAft>
              <a:buNone/>
            </a:pPr>
            <a:r>
              <a:rPr lang="en-US" sz="2200" dirty="0">
                <a:solidFill>
                  <a:srgbClr val="000000"/>
                </a:solidFill>
                <a:latin typeface="Franklin Gothic Medium Cond" pitchFamily="34" charset="0"/>
              </a:rPr>
              <a:t>	</a:t>
            </a:r>
            <a:r>
              <a:rPr lang="en-US" sz="2200" dirty="0" smtClean="0">
                <a:solidFill>
                  <a:srgbClr val="000000"/>
                </a:solidFill>
                <a:latin typeface="Franklin Gothic Medium Cond" pitchFamily="34" charset="0"/>
              </a:rPr>
              <a:t>Overall is considered low risk to the community at large</a:t>
            </a: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ysClr val="windowText" lastClr="000000"/>
      </a:dk1>
      <a:lt1>
        <a:sysClr val="window" lastClr="FFFFFF"/>
      </a:lt1>
      <a:dk2>
        <a:srgbClr val="FFFFFF"/>
      </a:dk2>
      <a:lt2>
        <a:srgbClr val="DBF5F9"/>
      </a:lt2>
      <a:accent1>
        <a:srgbClr val="0F6FC6"/>
      </a:accent1>
      <a:accent2>
        <a:srgbClr val="009DD9"/>
      </a:accent2>
      <a:accent3>
        <a:srgbClr val="0BD0D9"/>
      </a:accent3>
      <a:accent4>
        <a:srgbClr val="10CF9B"/>
      </a:accent4>
      <a:accent5>
        <a:srgbClr val="7CCA62"/>
      </a:accent5>
      <a:accent6>
        <a:srgbClr val="A5C249"/>
      </a:accent6>
      <a:hlink>
        <a:srgbClr val="09DBE5"/>
      </a:hlink>
      <a:folHlink>
        <a:srgbClr val="1046DE"/>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TotalTime>
  <Words>889</Words>
  <Application>Microsoft Office PowerPoint</Application>
  <PresentationFormat>On-screen Show (4:3)</PresentationFormat>
  <Paragraphs>118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Sex Offender Registration and Community Notification Meeting</vt:lpstr>
      <vt:lpstr>Who are the Sex Offenders?</vt:lpstr>
      <vt:lpstr>Why do we need to talk about them?</vt:lpstr>
      <vt:lpstr>Community Safety is Our Concern</vt:lpstr>
      <vt:lpstr>Community Protection Act of 1990</vt:lpstr>
      <vt:lpstr>Who has to Register?</vt:lpstr>
      <vt:lpstr>Prior to Release </vt:lpstr>
      <vt:lpstr>What do the levels mean?</vt:lpstr>
      <vt:lpstr>Who is Notified?</vt:lpstr>
      <vt:lpstr>Who is Notified?</vt:lpstr>
      <vt:lpstr>Who is Notified?</vt:lpstr>
      <vt:lpstr>How does notification occur?</vt:lpstr>
      <vt:lpstr>Who is in my community?</vt:lpstr>
      <vt:lpstr>Common Questions?</vt:lpstr>
      <vt:lpstr>Offender Stability is Important to Community Safety</vt:lpstr>
      <vt:lpstr>Address Verification</vt:lpstr>
      <vt:lpstr>Offender Specific Information</vt:lpstr>
      <vt:lpstr>Questions from the Community?</vt:lpstr>
      <vt:lpstr>Community Resources</vt:lpstr>
      <vt:lpstr>This Concludes this  Evening’s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Notification Meeting</dc:title>
  <dc:creator>gclark</dc:creator>
  <cp:lastModifiedBy>Cynthia Jordan</cp:lastModifiedBy>
  <cp:revision>51</cp:revision>
  <dcterms:created xsi:type="dcterms:W3CDTF">2011-04-14T17:08:16Z</dcterms:created>
  <dcterms:modified xsi:type="dcterms:W3CDTF">2013-01-07T19:47:49Z</dcterms:modified>
</cp:coreProperties>
</file>