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89"/>
  </p:notesMasterIdLst>
  <p:sldIdLst>
    <p:sldId id="256" r:id="rId2"/>
    <p:sldId id="262" r:id="rId3"/>
    <p:sldId id="440" r:id="rId4"/>
    <p:sldId id="369" r:id="rId5"/>
    <p:sldId id="373" r:id="rId6"/>
    <p:sldId id="257" r:id="rId7"/>
    <p:sldId id="295" r:id="rId8"/>
    <p:sldId id="387" r:id="rId9"/>
    <p:sldId id="385" r:id="rId10"/>
    <p:sldId id="388" r:id="rId11"/>
    <p:sldId id="390" r:id="rId12"/>
    <p:sldId id="389" r:id="rId13"/>
    <p:sldId id="391" r:id="rId14"/>
    <p:sldId id="392" r:id="rId15"/>
    <p:sldId id="393" r:id="rId16"/>
    <p:sldId id="394" r:id="rId17"/>
    <p:sldId id="438" r:id="rId18"/>
    <p:sldId id="396" r:id="rId19"/>
    <p:sldId id="395" r:id="rId20"/>
    <p:sldId id="400" r:id="rId21"/>
    <p:sldId id="401" r:id="rId22"/>
    <p:sldId id="402" r:id="rId23"/>
    <p:sldId id="403" r:id="rId24"/>
    <p:sldId id="404" r:id="rId25"/>
    <p:sldId id="406" r:id="rId26"/>
    <p:sldId id="408" r:id="rId27"/>
    <p:sldId id="439" r:id="rId28"/>
    <p:sldId id="407" r:id="rId29"/>
    <p:sldId id="415" r:id="rId30"/>
    <p:sldId id="409" r:id="rId31"/>
    <p:sldId id="422" r:id="rId32"/>
    <p:sldId id="412" r:id="rId33"/>
    <p:sldId id="410" r:id="rId34"/>
    <p:sldId id="414" r:id="rId35"/>
    <p:sldId id="413" r:id="rId36"/>
    <p:sldId id="417" r:id="rId37"/>
    <p:sldId id="419" r:id="rId38"/>
    <p:sldId id="421" r:id="rId39"/>
    <p:sldId id="428" r:id="rId40"/>
    <p:sldId id="425" r:id="rId41"/>
    <p:sldId id="431" r:id="rId42"/>
    <p:sldId id="424" r:id="rId43"/>
    <p:sldId id="429" r:id="rId44"/>
    <p:sldId id="435" r:id="rId45"/>
    <p:sldId id="430" r:id="rId46"/>
    <p:sldId id="432" r:id="rId47"/>
    <p:sldId id="433" r:id="rId48"/>
    <p:sldId id="307" r:id="rId49"/>
    <p:sldId id="303" r:id="rId50"/>
    <p:sldId id="305" r:id="rId51"/>
    <p:sldId id="313" r:id="rId52"/>
    <p:sldId id="308" r:id="rId53"/>
    <p:sldId id="314" r:id="rId54"/>
    <p:sldId id="343" r:id="rId55"/>
    <p:sldId id="316" r:id="rId56"/>
    <p:sldId id="344" r:id="rId57"/>
    <p:sldId id="306" r:id="rId58"/>
    <p:sldId id="345" r:id="rId59"/>
    <p:sldId id="434" r:id="rId60"/>
    <p:sldId id="310" r:id="rId61"/>
    <p:sldId id="311" r:id="rId62"/>
    <p:sldId id="327" r:id="rId63"/>
    <p:sldId id="312" r:id="rId64"/>
    <p:sldId id="328" r:id="rId65"/>
    <p:sldId id="319" r:id="rId66"/>
    <p:sldId id="273" r:id="rId67"/>
    <p:sldId id="320" r:id="rId68"/>
    <p:sldId id="321" r:id="rId69"/>
    <p:sldId id="322" r:id="rId70"/>
    <p:sldId id="323" r:id="rId71"/>
    <p:sldId id="423" r:id="rId72"/>
    <p:sldId id="377" r:id="rId73"/>
    <p:sldId id="378" r:id="rId74"/>
    <p:sldId id="379" r:id="rId75"/>
    <p:sldId id="380" r:id="rId76"/>
    <p:sldId id="381" r:id="rId77"/>
    <p:sldId id="382" r:id="rId78"/>
    <p:sldId id="383" r:id="rId79"/>
    <p:sldId id="436" r:id="rId80"/>
    <p:sldId id="337" r:id="rId81"/>
    <p:sldId id="338" r:id="rId82"/>
    <p:sldId id="339" r:id="rId83"/>
    <p:sldId id="340" r:id="rId84"/>
    <p:sldId id="384" r:id="rId85"/>
    <p:sldId id="437" r:id="rId86"/>
    <p:sldId id="271" r:id="rId87"/>
    <p:sldId id="304" r:id="rId8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01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01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DD449CB-3B1E-4B53-A437-D30777A0551D}" type="slidenum">
              <a:rPr lang="en-US"/>
              <a:pPr>
                <a:defRPr/>
              </a:pPr>
              <a:t>‹#›</a:t>
            </a:fld>
            <a:endParaRPr lang="en-US"/>
          </a:p>
        </p:txBody>
      </p:sp>
    </p:spTree>
    <p:extLst>
      <p:ext uri="{BB962C8B-B14F-4D97-AF65-F5344CB8AC3E}">
        <p14:creationId xmlns="" xmlns:p14="http://schemas.microsoft.com/office/powerpoint/2010/main" val="5503068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p:spPr>
        <p:txBody>
          <a:bodyPr/>
          <a:lstStyle/>
          <a:p>
            <a:pPr eaLnBrk="1" hangingPunct="1"/>
            <a:endParaRPr lang="en-US" smtClean="0"/>
          </a:p>
        </p:txBody>
      </p:sp>
      <p:sp>
        <p:nvSpPr>
          <p:cNvPr id="15363" name="Slide Number Placeholder 3"/>
          <p:cNvSpPr>
            <a:spLocks noGrp="1"/>
          </p:cNvSpPr>
          <p:nvPr>
            <p:ph type="sldNum" sz="quarter" idx="5"/>
          </p:nvPr>
        </p:nvSpPr>
        <p:spPr>
          <a:noFill/>
        </p:spPr>
        <p:txBody>
          <a:bodyPr/>
          <a:lstStyle/>
          <a:p>
            <a:fld id="{1A12C1A8-92E0-4A84-8E04-7E8A26BED17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pPr eaLnBrk="1" hangingPunct="1"/>
            <a:endParaRPr lang="en-US" smtClean="0"/>
          </a:p>
        </p:txBody>
      </p:sp>
      <p:sp>
        <p:nvSpPr>
          <p:cNvPr id="17411" name="Slide Number Placeholder 3"/>
          <p:cNvSpPr>
            <a:spLocks noGrp="1"/>
          </p:cNvSpPr>
          <p:nvPr>
            <p:ph type="sldNum" sz="quarter" idx="5"/>
          </p:nvPr>
        </p:nvSpPr>
        <p:spPr>
          <a:noFill/>
        </p:spPr>
        <p:txBody>
          <a:bodyPr/>
          <a:lstStyle/>
          <a:p>
            <a:fld id="{68AB9FCA-721E-4BF8-AD19-43B8BF47695E}"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a:ln/>
        </p:spPr>
      </p:sp>
      <p:sp>
        <p:nvSpPr>
          <p:cNvPr id="60418" name="Notes Placeholder 2"/>
          <p:cNvSpPr>
            <a:spLocks noGrp="1"/>
          </p:cNvSpPr>
          <p:nvPr>
            <p:ph type="body" idx="1"/>
          </p:nvPr>
        </p:nvSpPr>
        <p:spPr>
          <a:noFill/>
          <a:ln/>
        </p:spPr>
        <p:txBody>
          <a:bodyPr/>
          <a:lstStyle/>
          <a:p>
            <a:endParaRPr lang="en-US" smtClean="0"/>
          </a:p>
        </p:txBody>
      </p:sp>
      <p:sp>
        <p:nvSpPr>
          <p:cNvPr id="60419" name="Slide Number Placeholder 3"/>
          <p:cNvSpPr>
            <a:spLocks noGrp="1"/>
          </p:cNvSpPr>
          <p:nvPr>
            <p:ph type="sldNum" sz="quarter" idx="5"/>
          </p:nvPr>
        </p:nvSpPr>
        <p:spPr>
          <a:noFill/>
        </p:spPr>
        <p:txBody>
          <a:bodyPr/>
          <a:lstStyle/>
          <a:p>
            <a:fld id="{F99A2A21-4874-44BF-AA01-11B005555695}" type="slidenum">
              <a:rPr lang="en-US" smtClean="0"/>
              <a:pPr/>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a:ln/>
        </p:spPr>
      </p:sp>
      <p:sp>
        <p:nvSpPr>
          <p:cNvPr id="62466" name="Notes Placeholder 2"/>
          <p:cNvSpPr>
            <a:spLocks noGrp="1"/>
          </p:cNvSpPr>
          <p:nvPr>
            <p:ph type="body" idx="1"/>
          </p:nvPr>
        </p:nvSpPr>
        <p:spPr>
          <a:noFill/>
          <a:ln/>
        </p:spPr>
        <p:txBody>
          <a:bodyPr/>
          <a:lstStyle/>
          <a:p>
            <a:endParaRPr lang="en-US" smtClean="0"/>
          </a:p>
        </p:txBody>
      </p:sp>
      <p:sp>
        <p:nvSpPr>
          <p:cNvPr id="62467" name="Slide Number Placeholder 3"/>
          <p:cNvSpPr>
            <a:spLocks noGrp="1"/>
          </p:cNvSpPr>
          <p:nvPr>
            <p:ph type="sldNum" sz="quarter" idx="5"/>
          </p:nvPr>
        </p:nvSpPr>
        <p:spPr>
          <a:noFill/>
        </p:spPr>
        <p:txBody>
          <a:bodyPr/>
          <a:lstStyle/>
          <a:p>
            <a:fld id="{157279E4-4B50-44FE-A8C6-BDEF523A438D}" type="slidenum">
              <a:rPr lang="en-US" smtClean="0"/>
              <a:pPr/>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a:ln/>
        </p:spPr>
      </p:sp>
      <p:sp>
        <p:nvSpPr>
          <p:cNvPr id="64514" name="Notes Placeholder 2"/>
          <p:cNvSpPr>
            <a:spLocks noGrp="1"/>
          </p:cNvSpPr>
          <p:nvPr>
            <p:ph type="body" idx="1"/>
          </p:nvPr>
        </p:nvSpPr>
        <p:spPr>
          <a:noFill/>
          <a:ln/>
        </p:spPr>
        <p:txBody>
          <a:bodyPr/>
          <a:lstStyle/>
          <a:p>
            <a:endParaRPr lang="en-US" smtClean="0"/>
          </a:p>
        </p:txBody>
      </p:sp>
      <p:sp>
        <p:nvSpPr>
          <p:cNvPr id="64515" name="Slide Number Placeholder 3"/>
          <p:cNvSpPr>
            <a:spLocks noGrp="1"/>
          </p:cNvSpPr>
          <p:nvPr>
            <p:ph type="sldNum" sz="quarter" idx="5"/>
          </p:nvPr>
        </p:nvSpPr>
        <p:spPr>
          <a:noFill/>
        </p:spPr>
        <p:txBody>
          <a:bodyPr/>
          <a:lstStyle/>
          <a:p>
            <a:fld id="{54EAFD16-5D78-43C8-B58C-38EACBD34EA3}" type="slidenum">
              <a:rPr lang="en-US" smtClean="0"/>
              <a:pPr/>
              <a:t>50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a:ln/>
        </p:spPr>
      </p:sp>
      <p:sp>
        <p:nvSpPr>
          <p:cNvPr id="66562" name="Notes Placeholder 2"/>
          <p:cNvSpPr>
            <a:spLocks noGrp="1"/>
          </p:cNvSpPr>
          <p:nvPr>
            <p:ph type="body" idx="1"/>
          </p:nvPr>
        </p:nvSpPr>
        <p:spPr>
          <a:noFill/>
          <a:ln/>
        </p:spPr>
        <p:txBody>
          <a:bodyPr/>
          <a:lstStyle/>
          <a:p>
            <a:endParaRPr lang="en-US" smtClean="0"/>
          </a:p>
        </p:txBody>
      </p:sp>
      <p:sp>
        <p:nvSpPr>
          <p:cNvPr id="66563" name="Slide Number Placeholder 3"/>
          <p:cNvSpPr>
            <a:spLocks noGrp="1"/>
          </p:cNvSpPr>
          <p:nvPr>
            <p:ph type="sldNum" sz="quarter" idx="5"/>
          </p:nvPr>
        </p:nvSpPr>
        <p:spPr>
          <a:noFill/>
        </p:spPr>
        <p:txBody>
          <a:bodyPr/>
          <a:lstStyle/>
          <a:p>
            <a:fld id="{F8BFCE35-E4F4-4A84-BE78-73093824110A}" type="slidenum">
              <a:rPr lang="en-US" smtClean="0"/>
              <a:pPr/>
              <a:t>51</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a:ln/>
        </p:spPr>
      </p:sp>
      <p:sp>
        <p:nvSpPr>
          <p:cNvPr id="68610" name="Notes Placeholder 2"/>
          <p:cNvSpPr>
            <a:spLocks noGrp="1"/>
          </p:cNvSpPr>
          <p:nvPr>
            <p:ph type="body" idx="1"/>
          </p:nvPr>
        </p:nvSpPr>
        <p:spPr>
          <a:noFill/>
          <a:ln/>
        </p:spPr>
        <p:txBody>
          <a:bodyPr/>
          <a:lstStyle/>
          <a:p>
            <a:endParaRPr lang="en-US" smtClean="0"/>
          </a:p>
        </p:txBody>
      </p:sp>
      <p:sp>
        <p:nvSpPr>
          <p:cNvPr id="68611" name="Slide Number Placeholder 3"/>
          <p:cNvSpPr>
            <a:spLocks noGrp="1"/>
          </p:cNvSpPr>
          <p:nvPr>
            <p:ph type="sldNum" sz="quarter" idx="5"/>
          </p:nvPr>
        </p:nvSpPr>
        <p:spPr>
          <a:noFill/>
        </p:spPr>
        <p:txBody>
          <a:bodyPr/>
          <a:lstStyle/>
          <a:p>
            <a:fld id="{09CA3A82-C2F5-40F7-B1B8-502B6499FC06}" type="slidenum">
              <a:rPr lang="en-US" smtClean="0"/>
              <a:pPr/>
              <a:t>52</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a:ln/>
        </p:spPr>
      </p:sp>
      <p:sp>
        <p:nvSpPr>
          <p:cNvPr id="70658" name="Notes Placeholder 2"/>
          <p:cNvSpPr>
            <a:spLocks noGrp="1"/>
          </p:cNvSpPr>
          <p:nvPr>
            <p:ph type="body" idx="1"/>
          </p:nvPr>
        </p:nvSpPr>
        <p:spPr>
          <a:noFill/>
          <a:ln/>
        </p:spPr>
        <p:txBody>
          <a:bodyPr/>
          <a:lstStyle/>
          <a:p>
            <a:endParaRPr lang="en-US" smtClean="0"/>
          </a:p>
        </p:txBody>
      </p:sp>
      <p:sp>
        <p:nvSpPr>
          <p:cNvPr id="70659" name="Slide Number Placeholder 3"/>
          <p:cNvSpPr>
            <a:spLocks noGrp="1"/>
          </p:cNvSpPr>
          <p:nvPr>
            <p:ph type="sldNum" sz="quarter" idx="5"/>
          </p:nvPr>
        </p:nvSpPr>
        <p:spPr>
          <a:noFill/>
        </p:spPr>
        <p:txBody>
          <a:bodyPr/>
          <a:lstStyle/>
          <a:p>
            <a:fld id="{C60AD8A5-F203-467B-AE3E-3DD2D7A04C58}" type="slidenum">
              <a:rPr lang="en-US" smtClean="0"/>
              <a:pPr/>
              <a:t>53</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a:ln/>
        </p:spPr>
      </p:sp>
      <p:sp>
        <p:nvSpPr>
          <p:cNvPr id="72706" name="Notes Placeholder 2"/>
          <p:cNvSpPr>
            <a:spLocks noGrp="1"/>
          </p:cNvSpPr>
          <p:nvPr>
            <p:ph type="body" idx="1"/>
          </p:nvPr>
        </p:nvSpPr>
        <p:spPr>
          <a:noFill/>
          <a:ln/>
        </p:spPr>
        <p:txBody>
          <a:bodyPr/>
          <a:lstStyle/>
          <a:p>
            <a:endParaRPr lang="en-US" smtClean="0"/>
          </a:p>
        </p:txBody>
      </p:sp>
      <p:sp>
        <p:nvSpPr>
          <p:cNvPr id="72707" name="Slide Number Placeholder 3"/>
          <p:cNvSpPr>
            <a:spLocks noGrp="1"/>
          </p:cNvSpPr>
          <p:nvPr>
            <p:ph type="sldNum" sz="quarter" idx="5"/>
          </p:nvPr>
        </p:nvSpPr>
        <p:spPr>
          <a:noFill/>
        </p:spPr>
        <p:txBody>
          <a:bodyPr/>
          <a:lstStyle/>
          <a:p>
            <a:fld id="{645F2D62-4373-4387-8F8D-6CE111E3BF79}" type="slidenum">
              <a:rPr lang="en-US" smtClean="0"/>
              <a:pPr/>
              <a:t>54</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a:ln/>
        </p:spPr>
      </p:sp>
      <p:sp>
        <p:nvSpPr>
          <p:cNvPr id="74754" name="Notes Placeholder 2"/>
          <p:cNvSpPr>
            <a:spLocks noGrp="1"/>
          </p:cNvSpPr>
          <p:nvPr>
            <p:ph type="body" idx="1"/>
          </p:nvPr>
        </p:nvSpPr>
        <p:spPr>
          <a:noFill/>
          <a:ln/>
        </p:spPr>
        <p:txBody>
          <a:bodyPr/>
          <a:lstStyle/>
          <a:p>
            <a:endParaRPr lang="en-US" smtClean="0"/>
          </a:p>
        </p:txBody>
      </p:sp>
      <p:sp>
        <p:nvSpPr>
          <p:cNvPr id="74755" name="Slide Number Placeholder 3"/>
          <p:cNvSpPr>
            <a:spLocks noGrp="1"/>
          </p:cNvSpPr>
          <p:nvPr>
            <p:ph type="sldNum" sz="quarter" idx="5"/>
          </p:nvPr>
        </p:nvSpPr>
        <p:spPr>
          <a:noFill/>
        </p:spPr>
        <p:txBody>
          <a:bodyPr/>
          <a:lstStyle/>
          <a:p>
            <a:fld id="{DCE0E1FC-0A52-4304-8959-719363F08FAB}" type="slidenum">
              <a:rPr lang="en-US" smtClean="0"/>
              <a:pPr/>
              <a:t>55</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a:ln/>
        </p:spPr>
      </p:sp>
      <p:sp>
        <p:nvSpPr>
          <p:cNvPr id="76802" name="Notes Placeholder 2"/>
          <p:cNvSpPr>
            <a:spLocks noGrp="1"/>
          </p:cNvSpPr>
          <p:nvPr>
            <p:ph type="body" idx="1"/>
          </p:nvPr>
        </p:nvSpPr>
        <p:spPr>
          <a:noFill/>
          <a:ln/>
        </p:spPr>
        <p:txBody>
          <a:bodyPr/>
          <a:lstStyle/>
          <a:p>
            <a:endParaRPr lang="en-US" smtClean="0"/>
          </a:p>
        </p:txBody>
      </p:sp>
      <p:sp>
        <p:nvSpPr>
          <p:cNvPr id="76803" name="Slide Number Placeholder 3"/>
          <p:cNvSpPr>
            <a:spLocks noGrp="1"/>
          </p:cNvSpPr>
          <p:nvPr>
            <p:ph type="sldNum" sz="quarter" idx="5"/>
          </p:nvPr>
        </p:nvSpPr>
        <p:spPr>
          <a:noFill/>
        </p:spPr>
        <p:txBody>
          <a:bodyPr/>
          <a:lstStyle/>
          <a:p>
            <a:fld id="{B5515CC5-0C2A-41F4-94AF-9CC23D841C67}" type="slidenum">
              <a:rPr lang="en-US" smtClean="0"/>
              <a:pPr/>
              <a:t>56</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a:ln/>
        </p:spPr>
      </p:sp>
      <p:sp>
        <p:nvSpPr>
          <p:cNvPr id="78850" name="Notes Placeholder 2"/>
          <p:cNvSpPr>
            <a:spLocks noGrp="1"/>
          </p:cNvSpPr>
          <p:nvPr>
            <p:ph type="body" idx="1"/>
          </p:nvPr>
        </p:nvSpPr>
        <p:spPr>
          <a:noFill/>
          <a:ln/>
        </p:spPr>
        <p:txBody>
          <a:bodyPr/>
          <a:lstStyle/>
          <a:p>
            <a:endParaRPr lang="en-US" smtClean="0"/>
          </a:p>
        </p:txBody>
      </p:sp>
      <p:sp>
        <p:nvSpPr>
          <p:cNvPr id="78851" name="Slide Number Placeholder 3"/>
          <p:cNvSpPr>
            <a:spLocks noGrp="1"/>
          </p:cNvSpPr>
          <p:nvPr>
            <p:ph type="sldNum" sz="quarter" idx="5"/>
          </p:nvPr>
        </p:nvSpPr>
        <p:spPr>
          <a:noFill/>
        </p:spPr>
        <p:txBody>
          <a:bodyPr/>
          <a:lstStyle/>
          <a:p>
            <a:fld id="{2053DAB6-24B7-4B34-A148-D3C02908DFAA}" type="slidenum">
              <a:rPr lang="en-US" smtClean="0"/>
              <a:pPr/>
              <a:t>57</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a:ln/>
        </p:spPr>
      </p:sp>
      <p:sp>
        <p:nvSpPr>
          <p:cNvPr id="80898" name="Notes Placeholder 2"/>
          <p:cNvSpPr>
            <a:spLocks noGrp="1"/>
          </p:cNvSpPr>
          <p:nvPr>
            <p:ph type="body" idx="1"/>
          </p:nvPr>
        </p:nvSpPr>
        <p:spPr>
          <a:noFill/>
          <a:ln/>
        </p:spPr>
        <p:txBody>
          <a:bodyPr/>
          <a:lstStyle/>
          <a:p>
            <a:endParaRPr lang="en-US" smtClean="0"/>
          </a:p>
        </p:txBody>
      </p:sp>
      <p:sp>
        <p:nvSpPr>
          <p:cNvPr id="80899" name="Slide Number Placeholder 3"/>
          <p:cNvSpPr>
            <a:spLocks noGrp="1"/>
          </p:cNvSpPr>
          <p:nvPr>
            <p:ph type="sldNum" sz="quarter" idx="5"/>
          </p:nvPr>
        </p:nvSpPr>
        <p:spPr>
          <a:noFill/>
        </p:spPr>
        <p:txBody>
          <a:bodyPr/>
          <a:lstStyle/>
          <a:p>
            <a:fld id="{A0F92EFF-0F87-4CB8-9E25-8EFF881C1188}" type="slidenum">
              <a:rPr lang="en-US" smtClean="0"/>
              <a:pPr/>
              <a:t>58</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pPr eaLnBrk="1" hangingPunct="1"/>
            <a:endParaRPr lang="en-US" smtClean="0"/>
          </a:p>
        </p:txBody>
      </p:sp>
      <p:sp>
        <p:nvSpPr>
          <p:cNvPr id="19459" name="Slide Number Placeholder 3"/>
          <p:cNvSpPr>
            <a:spLocks noGrp="1"/>
          </p:cNvSpPr>
          <p:nvPr>
            <p:ph type="sldNum" sz="quarter" idx="5"/>
          </p:nvPr>
        </p:nvSpPr>
        <p:spPr>
          <a:noFill/>
        </p:spPr>
        <p:txBody>
          <a:bodyPr/>
          <a:lstStyle/>
          <a:p>
            <a:fld id="{55E6ADC4-9B0A-4A66-A8FB-B9BBE3E4BE59}" type="slidenum">
              <a:rPr lang="en-US" smtClean="0"/>
              <a:pPr/>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a:ln/>
        </p:spPr>
      </p:sp>
      <p:sp>
        <p:nvSpPr>
          <p:cNvPr id="84994" name="Notes Placeholder 2"/>
          <p:cNvSpPr>
            <a:spLocks noGrp="1"/>
          </p:cNvSpPr>
          <p:nvPr>
            <p:ph type="body" idx="1"/>
          </p:nvPr>
        </p:nvSpPr>
        <p:spPr>
          <a:noFill/>
          <a:ln/>
        </p:spPr>
        <p:txBody>
          <a:bodyPr/>
          <a:lstStyle/>
          <a:p>
            <a:endParaRPr lang="en-US" smtClean="0"/>
          </a:p>
        </p:txBody>
      </p:sp>
      <p:sp>
        <p:nvSpPr>
          <p:cNvPr id="84995" name="Slide Number Placeholder 3"/>
          <p:cNvSpPr>
            <a:spLocks noGrp="1"/>
          </p:cNvSpPr>
          <p:nvPr>
            <p:ph type="sldNum" sz="quarter" idx="5"/>
          </p:nvPr>
        </p:nvSpPr>
        <p:spPr>
          <a:noFill/>
        </p:spPr>
        <p:txBody>
          <a:bodyPr/>
          <a:lstStyle/>
          <a:p>
            <a:fld id="{31FA9E44-EA3B-46E2-BF39-7B2E78279E69}" type="slidenum">
              <a:rPr lang="en-US" smtClean="0"/>
              <a:pPr/>
              <a:t>60</a:t>
            </a:fld>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a:ln/>
        </p:spPr>
      </p:sp>
      <p:sp>
        <p:nvSpPr>
          <p:cNvPr id="87042" name="Notes Placeholder 2"/>
          <p:cNvSpPr>
            <a:spLocks noGrp="1"/>
          </p:cNvSpPr>
          <p:nvPr>
            <p:ph type="body" idx="1"/>
          </p:nvPr>
        </p:nvSpPr>
        <p:spPr>
          <a:noFill/>
          <a:ln/>
        </p:spPr>
        <p:txBody>
          <a:bodyPr/>
          <a:lstStyle/>
          <a:p>
            <a:endParaRPr lang="en-US" smtClean="0"/>
          </a:p>
        </p:txBody>
      </p:sp>
      <p:sp>
        <p:nvSpPr>
          <p:cNvPr id="87043" name="Slide Number Placeholder 3"/>
          <p:cNvSpPr>
            <a:spLocks noGrp="1"/>
          </p:cNvSpPr>
          <p:nvPr>
            <p:ph type="sldNum" sz="quarter" idx="5"/>
          </p:nvPr>
        </p:nvSpPr>
        <p:spPr>
          <a:noFill/>
        </p:spPr>
        <p:txBody>
          <a:bodyPr/>
          <a:lstStyle/>
          <a:p>
            <a:fld id="{6822D06C-022E-453B-BA7D-A2DFCA35EDD5}" type="slidenum">
              <a:rPr lang="en-US" smtClean="0"/>
              <a:pPr/>
              <a:t>61</a:t>
            </a:fld>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a:ln/>
        </p:spPr>
      </p:sp>
      <p:sp>
        <p:nvSpPr>
          <p:cNvPr id="89090" name="Notes Placeholder 2"/>
          <p:cNvSpPr>
            <a:spLocks noGrp="1"/>
          </p:cNvSpPr>
          <p:nvPr>
            <p:ph type="body" idx="1"/>
          </p:nvPr>
        </p:nvSpPr>
        <p:spPr>
          <a:noFill/>
          <a:ln/>
        </p:spPr>
        <p:txBody>
          <a:bodyPr/>
          <a:lstStyle/>
          <a:p>
            <a:endParaRPr lang="en-US" smtClean="0"/>
          </a:p>
        </p:txBody>
      </p:sp>
      <p:sp>
        <p:nvSpPr>
          <p:cNvPr id="89091" name="Slide Number Placeholder 3"/>
          <p:cNvSpPr>
            <a:spLocks noGrp="1"/>
          </p:cNvSpPr>
          <p:nvPr>
            <p:ph type="sldNum" sz="quarter" idx="5"/>
          </p:nvPr>
        </p:nvSpPr>
        <p:spPr>
          <a:noFill/>
        </p:spPr>
        <p:txBody>
          <a:bodyPr/>
          <a:lstStyle/>
          <a:p>
            <a:fld id="{2C6FEB7F-CF73-4A1D-BC25-807755610D19}" type="slidenum">
              <a:rPr lang="en-US" smtClean="0"/>
              <a:pPr/>
              <a:t>62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a:ln/>
        </p:spPr>
      </p:sp>
      <p:sp>
        <p:nvSpPr>
          <p:cNvPr id="91138" name="Notes Placeholder 2"/>
          <p:cNvSpPr>
            <a:spLocks noGrp="1"/>
          </p:cNvSpPr>
          <p:nvPr>
            <p:ph type="body" idx="1"/>
          </p:nvPr>
        </p:nvSpPr>
        <p:spPr>
          <a:noFill/>
          <a:ln/>
        </p:spPr>
        <p:txBody>
          <a:bodyPr/>
          <a:lstStyle/>
          <a:p>
            <a:endParaRPr lang="en-US" smtClean="0"/>
          </a:p>
        </p:txBody>
      </p:sp>
      <p:sp>
        <p:nvSpPr>
          <p:cNvPr id="91139" name="Slide Number Placeholder 3"/>
          <p:cNvSpPr>
            <a:spLocks noGrp="1"/>
          </p:cNvSpPr>
          <p:nvPr>
            <p:ph type="sldNum" sz="quarter" idx="5"/>
          </p:nvPr>
        </p:nvSpPr>
        <p:spPr>
          <a:noFill/>
        </p:spPr>
        <p:txBody>
          <a:bodyPr/>
          <a:lstStyle/>
          <a:p>
            <a:fld id="{1FE14049-6588-4DD5-8D40-C9B37DA9C3AC}" type="slidenum">
              <a:rPr lang="en-US" smtClean="0"/>
              <a:pPr/>
              <a:t>63</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a:ln/>
        </p:spPr>
      </p:sp>
      <p:sp>
        <p:nvSpPr>
          <p:cNvPr id="93186" name="Notes Placeholder 2"/>
          <p:cNvSpPr>
            <a:spLocks noGrp="1"/>
          </p:cNvSpPr>
          <p:nvPr>
            <p:ph type="body" idx="1"/>
          </p:nvPr>
        </p:nvSpPr>
        <p:spPr>
          <a:noFill/>
          <a:ln/>
        </p:spPr>
        <p:txBody>
          <a:bodyPr/>
          <a:lstStyle/>
          <a:p>
            <a:endParaRPr lang="en-US" smtClean="0"/>
          </a:p>
        </p:txBody>
      </p:sp>
      <p:sp>
        <p:nvSpPr>
          <p:cNvPr id="93187" name="Slide Number Placeholder 3"/>
          <p:cNvSpPr>
            <a:spLocks noGrp="1"/>
          </p:cNvSpPr>
          <p:nvPr>
            <p:ph type="sldNum" sz="quarter" idx="5"/>
          </p:nvPr>
        </p:nvSpPr>
        <p:spPr>
          <a:noFill/>
        </p:spPr>
        <p:txBody>
          <a:bodyPr/>
          <a:lstStyle/>
          <a:p>
            <a:fld id="{C062BA9A-14BC-4677-92BF-7F1E9562A3A7}" type="slidenum">
              <a:rPr lang="en-US" smtClean="0"/>
              <a:pPr/>
              <a:t>64</a:t>
            </a:fld>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a:ln/>
        </p:spPr>
      </p:sp>
      <p:sp>
        <p:nvSpPr>
          <p:cNvPr id="103426" name="Notes Placeholder 2"/>
          <p:cNvSpPr>
            <a:spLocks noGrp="1"/>
          </p:cNvSpPr>
          <p:nvPr>
            <p:ph type="body" idx="1"/>
          </p:nvPr>
        </p:nvSpPr>
        <p:spPr>
          <a:noFill/>
          <a:ln/>
        </p:spPr>
        <p:txBody>
          <a:bodyPr/>
          <a:lstStyle/>
          <a:p>
            <a:endParaRPr lang="en-US" smtClean="0"/>
          </a:p>
        </p:txBody>
      </p:sp>
      <p:sp>
        <p:nvSpPr>
          <p:cNvPr id="103427" name="Slide Number Placeholder 3"/>
          <p:cNvSpPr>
            <a:spLocks noGrp="1"/>
          </p:cNvSpPr>
          <p:nvPr>
            <p:ph type="sldNum" sz="quarter" idx="5"/>
          </p:nvPr>
        </p:nvSpPr>
        <p:spPr>
          <a:noFill/>
        </p:spPr>
        <p:txBody>
          <a:bodyPr/>
          <a:lstStyle/>
          <a:p>
            <a:fld id="{8A732C10-AB77-405B-AA65-C94AB94D1E87}" type="slidenum">
              <a:rPr lang="en-US" smtClean="0"/>
              <a:pPr/>
              <a:t>65</a:t>
            </a:fld>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a:ln/>
        </p:spPr>
      </p:sp>
      <p:sp>
        <p:nvSpPr>
          <p:cNvPr id="105474" name="Notes Placeholder 2"/>
          <p:cNvSpPr>
            <a:spLocks noGrp="1"/>
          </p:cNvSpPr>
          <p:nvPr>
            <p:ph type="body" idx="1"/>
          </p:nvPr>
        </p:nvSpPr>
        <p:spPr>
          <a:noFill/>
          <a:ln/>
        </p:spPr>
        <p:txBody>
          <a:bodyPr/>
          <a:lstStyle/>
          <a:p>
            <a:pPr eaLnBrk="1" hangingPunct="1"/>
            <a:endParaRPr lang="en-US" smtClean="0"/>
          </a:p>
        </p:txBody>
      </p:sp>
      <p:sp>
        <p:nvSpPr>
          <p:cNvPr id="105475" name="Slide Number Placeholder 3"/>
          <p:cNvSpPr>
            <a:spLocks noGrp="1"/>
          </p:cNvSpPr>
          <p:nvPr>
            <p:ph type="sldNum" sz="quarter" idx="5"/>
          </p:nvPr>
        </p:nvSpPr>
        <p:spPr>
          <a:noFill/>
        </p:spPr>
        <p:txBody>
          <a:bodyPr/>
          <a:lstStyle/>
          <a:p>
            <a:fld id="{03BECF1C-4178-4807-9760-991B6C3E5934}" type="slidenum">
              <a:rPr lang="en-US" smtClean="0"/>
              <a:pPr/>
              <a:t>66</a:t>
            </a:fld>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a:ln/>
        </p:spPr>
      </p:sp>
      <p:sp>
        <p:nvSpPr>
          <p:cNvPr id="107522" name="Notes Placeholder 2"/>
          <p:cNvSpPr>
            <a:spLocks noGrp="1"/>
          </p:cNvSpPr>
          <p:nvPr>
            <p:ph type="body" idx="1"/>
          </p:nvPr>
        </p:nvSpPr>
        <p:spPr>
          <a:noFill/>
          <a:ln/>
        </p:spPr>
        <p:txBody>
          <a:bodyPr/>
          <a:lstStyle/>
          <a:p>
            <a:endParaRPr lang="en-US" smtClean="0"/>
          </a:p>
        </p:txBody>
      </p:sp>
      <p:sp>
        <p:nvSpPr>
          <p:cNvPr id="107523" name="Slide Number Placeholder 3"/>
          <p:cNvSpPr>
            <a:spLocks noGrp="1"/>
          </p:cNvSpPr>
          <p:nvPr>
            <p:ph type="sldNum" sz="quarter" idx="5"/>
          </p:nvPr>
        </p:nvSpPr>
        <p:spPr>
          <a:noFill/>
        </p:spPr>
        <p:txBody>
          <a:bodyPr/>
          <a:lstStyle/>
          <a:p>
            <a:fld id="{708FD2A3-BCAB-4F34-9008-203D269DFC92}" type="slidenum">
              <a:rPr lang="en-US" smtClean="0"/>
              <a:pPr/>
              <a:t>67</a:t>
            </a:fld>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a:ln/>
        </p:spPr>
      </p:sp>
      <p:sp>
        <p:nvSpPr>
          <p:cNvPr id="109570" name="Notes Placeholder 2"/>
          <p:cNvSpPr>
            <a:spLocks noGrp="1"/>
          </p:cNvSpPr>
          <p:nvPr>
            <p:ph type="body" idx="1"/>
          </p:nvPr>
        </p:nvSpPr>
        <p:spPr>
          <a:noFill/>
          <a:ln/>
        </p:spPr>
        <p:txBody>
          <a:bodyPr/>
          <a:lstStyle/>
          <a:p>
            <a:endParaRPr lang="en-US" smtClean="0"/>
          </a:p>
        </p:txBody>
      </p:sp>
      <p:sp>
        <p:nvSpPr>
          <p:cNvPr id="109571" name="Slide Number Placeholder 3"/>
          <p:cNvSpPr>
            <a:spLocks noGrp="1"/>
          </p:cNvSpPr>
          <p:nvPr>
            <p:ph type="sldNum" sz="quarter" idx="5"/>
          </p:nvPr>
        </p:nvSpPr>
        <p:spPr>
          <a:noFill/>
        </p:spPr>
        <p:txBody>
          <a:bodyPr/>
          <a:lstStyle/>
          <a:p>
            <a:fld id="{9E93CF4A-7AFF-4DD7-A23C-AEF9815D1475}" type="slidenum">
              <a:rPr lang="en-US" smtClean="0"/>
              <a:pPr/>
              <a:t>68</a:t>
            </a:fld>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noTextEdit="1"/>
          </p:cNvSpPr>
          <p:nvPr>
            <p:ph type="sldImg"/>
          </p:nvPr>
        </p:nvSpPr>
        <p:spPr>
          <a:ln/>
        </p:spPr>
      </p:sp>
      <p:sp>
        <p:nvSpPr>
          <p:cNvPr id="111618" name="Notes Placeholder 2"/>
          <p:cNvSpPr>
            <a:spLocks noGrp="1"/>
          </p:cNvSpPr>
          <p:nvPr>
            <p:ph type="body" idx="1"/>
          </p:nvPr>
        </p:nvSpPr>
        <p:spPr>
          <a:noFill/>
          <a:ln/>
        </p:spPr>
        <p:txBody>
          <a:bodyPr/>
          <a:lstStyle/>
          <a:p>
            <a:endParaRPr lang="en-US" smtClean="0"/>
          </a:p>
        </p:txBody>
      </p:sp>
      <p:sp>
        <p:nvSpPr>
          <p:cNvPr id="111619" name="Slide Number Placeholder 3"/>
          <p:cNvSpPr>
            <a:spLocks noGrp="1"/>
          </p:cNvSpPr>
          <p:nvPr>
            <p:ph type="sldNum" sz="quarter" idx="5"/>
          </p:nvPr>
        </p:nvSpPr>
        <p:spPr>
          <a:noFill/>
        </p:spPr>
        <p:txBody>
          <a:bodyPr/>
          <a:lstStyle/>
          <a:p>
            <a:fld id="{6B0CD480-94EE-4D9A-A021-DD5AA4917C92}" type="slidenum">
              <a:rPr lang="en-US" smtClean="0"/>
              <a:pPr/>
              <a:t>69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p:spPr>
        <p:txBody>
          <a:bodyPr/>
          <a:lstStyle/>
          <a:p>
            <a:endParaRPr lang="en-US" smtClean="0"/>
          </a:p>
        </p:txBody>
      </p:sp>
      <p:sp>
        <p:nvSpPr>
          <p:cNvPr id="27651" name="Slide Number Placeholder 3"/>
          <p:cNvSpPr>
            <a:spLocks noGrp="1"/>
          </p:cNvSpPr>
          <p:nvPr>
            <p:ph type="sldNum" sz="quarter" idx="5"/>
          </p:nvPr>
        </p:nvSpPr>
        <p:spPr>
          <a:noFill/>
        </p:spPr>
        <p:txBody>
          <a:bodyPr/>
          <a:lstStyle/>
          <a:p>
            <a:fld id="{2CAD0EBE-20F1-4F82-957A-AC9AA724173B}" type="slidenum">
              <a:rPr lang="en-US" smtClean="0"/>
              <a:pPr/>
              <a:t>7</a:t>
            </a:fld>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Slide Image Placeholder 1"/>
          <p:cNvSpPr>
            <a:spLocks noGrp="1" noRot="1" noChangeAspect="1" noTextEdit="1"/>
          </p:cNvSpPr>
          <p:nvPr>
            <p:ph type="sldImg"/>
          </p:nvPr>
        </p:nvSpPr>
        <p:spPr>
          <a:ln/>
        </p:spPr>
      </p:sp>
      <p:sp>
        <p:nvSpPr>
          <p:cNvPr id="113666" name="Notes Placeholder 2"/>
          <p:cNvSpPr>
            <a:spLocks noGrp="1"/>
          </p:cNvSpPr>
          <p:nvPr>
            <p:ph type="body" idx="1"/>
          </p:nvPr>
        </p:nvSpPr>
        <p:spPr>
          <a:noFill/>
          <a:ln/>
        </p:spPr>
        <p:txBody>
          <a:bodyPr/>
          <a:lstStyle/>
          <a:p>
            <a:endParaRPr lang="en-US" smtClean="0"/>
          </a:p>
        </p:txBody>
      </p:sp>
      <p:sp>
        <p:nvSpPr>
          <p:cNvPr id="113667" name="Slide Number Placeholder 3"/>
          <p:cNvSpPr>
            <a:spLocks noGrp="1"/>
          </p:cNvSpPr>
          <p:nvPr>
            <p:ph type="sldNum" sz="quarter" idx="5"/>
          </p:nvPr>
        </p:nvSpPr>
        <p:spPr>
          <a:noFill/>
        </p:spPr>
        <p:txBody>
          <a:bodyPr/>
          <a:lstStyle/>
          <a:p>
            <a:fld id="{3CB8B634-133F-4C28-ADC1-2D8FF22E7CBA}" type="slidenum">
              <a:rPr lang="en-US" smtClean="0"/>
              <a:pPr/>
              <a:t>70</a:t>
            </a:fld>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9901FAD2-4D46-41C7-BA3B-15F4D85411AD}" type="slidenum">
              <a:rPr lang="en-US" smtClean="0"/>
              <a:pPr/>
              <a:t>72</a:t>
            </a:fld>
            <a:endParaRPr lang="en-US" smtClean="0"/>
          </a:p>
        </p:txBody>
      </p:sp>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endParaRPr lang="en-US" smtClean="0"/>
          </a:p>
        </p:txBody>
      </p:sp>
      <p:sp>
        <p:nvSpPr>
          <p:cNvPr id="33796"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eaLnBrk="0" hangingPunct="0"/>
            <a:fld id="{5951F65F-9BBB-42A1-8049-730609355FA6}" type="slidenum">
              <a:rPr lang="en-US" sz="1200"/>
              <a:pPr algn="r" eaLnBrk="0" hangingPunct="0"/>
              <a:t>72</a:t>
            </a:fld>
            <a:endParaRPr lang="en-US" sz="120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endParaRPr lang="en-US" smtClean="0"/>
          </a:p>
        </p:txBody>
      </p:sp>
      <p:sp>
        <p:nvSpPr>
          <p:cNvPr id="35843" name="Slide Number Placeholder 3"/>
          <p:cNvSpPr>
            <a:spLocks noGrp="1"/>
          </p:cNvSpPr>
          <p:nvPr>
            <p:ph type="sldNum" sz="quarter" idx="5"/>
          </p:nvPr>
        </p:nvSpPr>
        <p:spPr>
          <a:noFill/>
        </p:spPr>
        <p:txBody>
          <a:bodyPr/>
          <a:lstStyle/>
          <a:p>
            <a:fld id="{E112700B-8207-4ECB-AA46-2A4649D9CF5E}" type="slidenum">
              <a:rPr lang="en-US" smtClean="0"/>
              <a:pPr/>
              <a:t>73</a:t>
            </a:fld>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smtClean="0"/>
          </a:p>
        </p:txBody>
      </p:sp>
      <p:sp>
        <p:nvSpPr>
          <p:cNvPr id="37891" name="Slide Number Placeholder 3"/>
          <p:cNvSpPr>
            <a:spLocks noGrp="1"/>
          </p:cNvSpPr>
          <p:nvPr>
            <p:ph type="sldNum" sz="quarter" idx="5"/>
          </p:nvPr>
        </p:nvSpPr>
        <p:spPr>
          <a:noFill/>
        </p:spPr>
        <p:txBody>
          <a:bodyPr/>
          <a:lstStyle/>
          <a:p>
            <a:fld id="{2B0C574C-B91E-4B31-A537-93BA94FE0FB5}" type="slidenum">
              <a:rPr lang="en-US" smtClean="0"/>
              <a:pPr/>
              <a:t>74</a:t>
            </a:fld>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a:ln/>
        </p:spPr>
      </p:sp>
      <p:sp>
        <p:nvSpPr>
          <p:cNvPr id="39938" name="Notes Placeholder 2"/>
          <p:cNvSpPr>
            <a:spLocks noGrp="1"/>
          </p:cNvSpPr>
          <p:nvPr>
            <p:ph type="body" idx="1"/>
          </p:nvPr>
        </p:nvSpPr>
        <p:spPr>
          <a:noFill/>
          <a:ln/>
        </p:spPr>
        <p:txBody>
          <a:bodyPr/>
          <a:lstStyle/>
          <a:p>
            <a:pPr eaLnBrk="1" hangingPunct="1"/>
            <a:endParaRPr lang="en-US" smtClean="0"/>
          </a:p>
        </p:txBody>
      </p:sp>
      <p:sp>
        <p:nvSpPr>
          <p:cNvPr id="39939" name="Slide Number Placeholder 3"/>
          <p:cNvSpPr>
            <a:spLocks noGrp="1"/>
          </p:cNvSpPr>
          <p:nvPr>
            <p:ph type="sldNum" sz="quarter" idx="5"/>
          </p:nvPr>
        </p:nvSpPr>
        <p:spPr>
          <a:noFill/>
        </p:spPr>
        <p:txBody>
          <a:bodyPr/>
          <a:lstStyle/>
          <a:p>
            <a:fld id="{FF389532-1BEC-46C0-8CC9-17AAC7AE8A5F}" type="slidenum">
              <a:rPr lang="en-US" smtClean="0"/>
              <a:pPr/>
              <a:t>75</a:t>
            </a:fld>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p:spPr>
        <p:txBody>
          <a:bodyPr/>
          <a:lstStyle/>
          <a:p>
            <a:pPr eaLnBrk="1" hangingPunct="1"/>
            <a:endParaRPr lang="en-US" smtClean="0"/>
          </a:p>
        </p:txBody>
      </p:sp>
      <p:sp>
        <p:nvSpPr>
          <p:cNvPr id="41987" name="Slide Number Placeholder 3"/>
          <p:cNvSpPr>
            <a:spLocks noGrp="1"/>
          </p:cNvSpPr>
          <p:nvPr>
            <p:ph type="sldNum" sz="quarter" idx="5"/>
          </p:nvPr>
        </p:nvSpPr>
        <p:spPr>
          <a:noFill/>
        </p:spPr>
        <p:txBody>
          <a:bodyPr/>
          <a:lstStyle/>
          <a:p>
            <a:fld id="{96FECF35-5B92-45FE-AF61-FE2DB08BCA60}" type="slidenum">
              <a:rPr lang="en-US" smtClean="0"/>
              <a:pPr/>
              <a:t>76</a:t>
            </a:fld>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a:ln/>
        </p:spPr>
      </p:sp>
      <p:sp>
        <p:nvSpPr>
          <p:cNvPr id="44034" name="Notes Placeholder 2"/>
          <p:cNvSpPr>
            <a:spLocks noGrp="1"/>
          </p:cNvSpPr>
          <p:nvPr>
            <p:ph type="body" idx="1"/>
          </p:nvPr>
        </p:nvSpPr>
        <p:spPr>
          <a:noFill/>
          <a:ln/>
        </p:spPr>
        <p:txBody>
          <a:bodyPr/>
          <a:lstStyle/>
          <a:p>
            <a:pPr eaLnBrk="1" hangingPunct="1"/>
            <a:endParaRPr lang="en-US" smtClean="0"/>
          </a:p>
        </p:txBody>
      </p:sp>
      <p:sp>
        <p:nvSpPr>
          <p:cNvPr id="44035" name="Slide Number Placeholder 3"/>
          <p:cNvSpPr>
            <a:spLocks noGrp="1"/>
          </p:cNvSpPr>
          <p:nvPr>
            <p:ph type="sldNum" sz="quarter" idx="5"/>
          </p:nvPr>
        </p:nvSpPr>
        <p:spPr>
          <a:noFill/>
        </p:spPr>
        <p:txBody>
          <a:bodyPr/>
          <a:lstStyle/>
          <a:p>
            <a:fld id="{7D9B2263-53FB-489B-9084-A03C1C951E04}" type="slidenum">
              <a:rPr lang="en-US" smtClean="0"/>
              <a:pPr/>
              <a:t>77</a:t>
            </a:fld>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pPr eaLnBrk="1" hangingPunct="1"/>
            <a:endParaRPr lang="en-US" smtClean="0"/>
          </a:p>
        </p:txBody>
      </p:sp>
      <p:sp>
        <p:nvSpPr>
          <p:cNvPr id="46083" name="Slide Number Placeholder 3"/>
          <p:cNvSpPr>
            <a:spLocks noGrp="1"/>
          </p:cNvSpPr>
          <p:nvPr>
            <p:ph type="sldNum" sz="quarter" idx="5"/>
          </p:nvPr>
        </p:nvSpPr>
        <p:spPr>
          <a:noFill/>
        </p:spPr>
        <p:txBody>
          <a:bodyPr/>
          <a:lstStyle/>
          <a:p>
            <a:fld id="{8C09555A-8BD0-43E1-86F6-A584E052132E}" type="slidenum">
              <a:rPr lang="en-US" smtClean="0"/>
              <a:pPr/>
              <a:t>78</a:t>
            </a:fld>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a:ln/>
        </p:spPr>
      </p:sp>
      <p:sp>
        <p:nvSpPr>
          <p:cNvPr id="48130" name="Notes Placeholder 2"/>
          <p:cNvSpPr>
            <a:spLocks noGrp="1"/>
          </p:cNvSpPr>
          <p:nvPr>
            <p:ph type="body" idx="1"/>
          </p:nvPr>
        </p:nvSpPr>
        <p:spPr>
          <a:noFill/>
          <a:ln/>
        </p:spPr>
        <p:txBody>
          <a:bodyPr/>
          <a:lstStyle/>
          <a:p>
            <a:endParaRPr lang="en-US" smtClean="0"/>
          </a:p>
        </p:txBody>
      </p:sp>
      <p:sp>
        <p:nvSpPr>
          <p:cNvPr id="48131" name="Slide Number Placeholder 3"/>
          <p:cNvSpPr>
            <a:spLocks noGrp="1"/>
          </p:cNvSpPr>
          <p:nvPr>
            <p:ph type="sldNum" sz="quarter" idx="5"/>
          </p:nvPr>
        </p:nvSpPr>
        <p:spPr>
          <a:noFill/>
        </p:spPr>
        <p:txBody>
          <a:bodyPr/>
          <a:lstStyle/>
          <a:p>
            <a:fld id="{3CBC58DB-DFD3-4F85-8031-44CC35297EE0}" type="slidenum">
              <a:rPr lang="en-US" smtClean="0"/>
              <a:pPr/>
              <a:t>8</a:t>
            </a:fld>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Slide Image Placeholder 1"/>
          <p:cNvSpPr>
            <a:spLocks noGrp="1" noRot="1" noChangeAspect="1" noTextEdit="1"/>
          </p:cNvSpPr>
          <p:nvPr>
            <p:ph type="sldImg"/>
          </p:nvPr>
        </p:nvSpPr>
        <p:spPr>
          <a:ln/>
        </p:spPr>
      </p:sp>
      <p:sp>
        <p:nvSpPr>
          <p:cNvPr id="150530" name="Notes Placeholder 2"/>
          <p:cNvSpPr>
            <a:spLocks noGrp="1"/>
          </p:cNvSpPr>
          <p:nvPr>
            <p:ph type="body" idx="1"/>
          </p:nvPr>
        </p:nvSpPr>
        <p:spPr>
          <a:noFill/>
          <a:ln/>
        </p:spPr>
        <p:txBody>
          <a:bodyPr/>
          <a:lstStyle/>
          <a:p>
            <a:endParaRPr lang="en-US" smtClean="0"/>
          </a:p>
        </p:txBody>
      </p:sp>
      <p:sp>
        <p:nvSpPr>
          <p:cNvPr id="150531" name="Slide Number Placeholder 3"/>
          <p:cNvSpPr>
            <a:spLocks noGrp="1"/>
          </p:cNvSpPr>
          <p:nvPr>
            <p:ph type="sldNum" sz="quarter" idx="5"/>
          </p:nvPr>
        </p:nvSpPr>
        <p:spPr>
          <a:noFill/>
        </p:spPr>
        <p:txBody>
          <a:bodyPr/>
          <a:lstStyle/>
          <a:p>
            <a:fld id="{999CF81C-849B-4E70-918B-7883512A8236}" type="slidenum">
              <a:rPr lang="en-US" smtClean="0"/>
              <a:pPr/>
              <a:t>80</a:t>
            </a:fld>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Slide Image Placeholder 1"/>
          <p:cNvSpPr>
            <a:spLocks noGrp="1" noRot="1" noChangeAspect="1" noTextEdit="1"/>
          </p:cNvSpPr>
          <p:nvPr>
            <p:ph type="sldImg"/>
          </p:nvPr>
        </p:nvSpPr>
        <p:spPr>
          <a:ln/>
        </p:spPr>
      </p:sp>
      <p:sp>
        <p:nvSpPr>
          <p:cNvPr id="152578" name="Notes Placeholder 2"/>
          <p:cNvSpPr>
            <a:spLocks noGrp="1"/>
          </p:cNvSpPr>
          <p:nvPr>
            <p:ph type="body" idx="1"/>
          </p:nvPr>
        </p:nvSpPr>
        <p:spPr>
          <a:noFill/>
          <a:ln/>
        </p:spPr>
        <p:txBody>
          <a:bodyPr/>
          <a:lstStyle/>
          <a:p>
            <a:endParaRPr lang="en-US" smtClean="0"/>
          </a:p>
        </p:txBody>
      </p:sp>
      <p:sp>
        <p:nvSpPr>
          <p:cNvPr id="152579" name="Slide Number Placeholder 3"/>
          <p:cNvSpPr>
            <a:spLocks noGrp="1"/>
          </p:cNvSpPr>
          <p:nvPr>
            <p:ph type="sldNum" sz="quarter" idx="5"/>
          </p:nvPr>
        </p:nvSpPr>
        <p:spPr>
          <a:noFill/>
        </p:spPr>
        <p:txBody>
          <a:bodyPr/>
          <a:lstStyle/>
          <a:p>
            <a:fld id="{D8FAE50A-1249-4E55-8BC4-CC94DECBA869}" type="slidenum">
              <a:rPr lang="en-US" smtClean="0"/>
              <a:pPr/>
              <a:t>81</a:t>
            </a:fld>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Slide Image Placeholder 1"/>
          <p:cNvSpPr>
            <a:spLocks noGrp="1" noRot="1" noChangeAspect="1" noTextEdit="1"/>
          </p:cNvSpPr>
          <p:nvPr>
            <p:ph type="sldImg"/>
          </p:nvPr>
        </p:nvSpPr>
        <p:spPr>
          <a:ln/>
        </p:spPr>
      </p:sp>
      <p:sp>
        <p:nvSpPr>
          <p:cNvPr id="154626" name="Notes Placeholder 2"/>
          <p:cNvSpPr>
            <a:spLocks noGrp="1"/>
          </p:cNvSpPr>
          <p:nvPr>
            <p:ph type="body" idx="1"/>
          </p:nvPr>
        </p:nvSpPr>
        <p:spPr>
          <a:noFill/>
          <a:ln/>
        </p:spPr>
        <p:txBody>
          <a:bodyPr/>
          <a:lstStyle/>
          <a:p>
            <a:endParaRPr lang="en-US" smtClean="0"/>
          </a:p>
        </p:txBody>
      </p:sp>
      <p:sp>
        <p:nvSpPr>
          <p:cNvPr id="154627" name="Slide Number Placeholder 3"/>
          <p:cNvSpPr>
            <a:spLocks noGrp="1"/>
          </p:cNvSpPr>
          <p:nvPr>
            <p:ph type="sldNum" sz="quarter" idx="5"/>
          </p:nvPr>
        </p:nvSpPr>
        <p:spPr>
          <a:noFill/>
        </p:spPr>
        <p:txBody>
          <a:bodyPr/>
          <a:lstStyle/>
          <a:p>
            <a:fld id="{6F0FD66C-559F-4B5D-B48B-47043D674D46}" type="slidenum">
              <a:rPr lang="en-US" smtClean="0"/>
              <a:pPr/>
              <a:t>82</a:t>
            </a:fld>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Slide Image Placeholder 1"/>
          <p:cNvSpPr>
            <a:spLocks noGrp="1" noRot="1" noChangeAspect="1" noTextEdit="1"/>
          </p:cNvSpPr>
          <p:nvPr>
            <p:ph type="sldImg"/>
          </p:nvPr>
        </p:nvSpPr>
        <p:spPr>
          <a:ln/>
        </p:spPr>
      </p:sp>
      <p:sp>
        <p:nvSpPr>
          <p:cNvPr id="156674" name="Notes Placeholder 2"/>
          <p:cNvSpPr>
            <a:spLocks noGrp="1"/>
          </p:cNvSpPr>
          <p:nvPr>
            <p:ph type="body" idx="1"/>
          </p:nvPr>
        </p:nvSpPr>
        <p:spPr>
          <a:noFill/>
          <a:ln/>
        </p:spPr>
        <p:txBody>
          <a:bodyPr/>
          <a:lstStyle/>
          <a:p>
            <a:endParaRPr lang="en-US" smtClean="0"/>
          </a:p>
        </p:txBody>
      </p:sp>
      <p:sp>
        <p:nvSpPr>
          <p:cNvPr id="156675" name="Slide Number Placeholder 3"/>
          <p:cNvSpPr>
            <a:spLocks noGrp="1"/>
          </p:cNvSpPr>
          <p:nvPr>
            <p:ph type="sldNum" sz="quarter" idx="5"/>
          </p:nvPr>
        </p:nvSpPr>
        <p:spPr>
          <a:noFill/>
        </p:spPr>
        <p:txBody>
          <a:bodyPr/>
          <a:lstStyle/>
          <a:p>
            <a:fld id="{8B99EF57-A94A-471B-83D8-7683E67E75B6}" type="slidenum">
              <a:rPr lang="en-US" smtClean="0"/>
              <a:pPr/>
              <a:t>83</a:t>
            </a:fld>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Slide Image Placeholder 1"/>
          <p:cNvSpPr>
            <a:spLocks noGrp="1" noRot="1" noChangeAspect="1" noTextEdit="1"/>
          </p:cNvSpPr>
          <p:nvPr>
            <p:ph type="sldImg"/>
          </p:nvPr>
        </p:nvSpPr>
        <p:spPr>
          <a:ln/>
        </p:spPr>
      </p:sp>
      <p:sp>
        <p:nvSpPr>
          <p:cNvPr id="179202" name="Notes Placeholder 2"/>
          <p:cNvSpPr>
            <a:spLocks noGrp="1"/>
          </p:cNvSpPr>
          <p:nvPr>
            <p:ph type="body" idx="1"/>
          </p:nvPr>
        </p:nvSpPr>
        <p:spPr>
          <a:noFill/>
          <a:ln/>
        </p:spPr>
        <p:txBody>
          <a:bodyPr/>
          <a:lstStyle/>
          <a:p>
            <a:pPr eaLnBrk="1" hangingPunct="1"/>
            <a:endParaRPr lang="en-US" smtClean="0"/>
          </a:p>
        </p:txBody>
      </p:sp>
      <p:sp>
        <p:nvSpPr>
          <p:cNvPr id="179203" name="Slide Number Placeholder 3"/>
          <p:cNvSpPr>
            <a:spLocks noGrp="1"/>
          </p:cNvSpPr>
          <p:nvPr>
            <p:ph type="sldNum" sz="quarter" idx="5"/>
          </p:nvPr>
        </p:nvSpPr>
        <p:spPr>
          <a:noFill/>
        </p:spPr>
        <p:txBody>
          <a:bodyPr/>
          <a:lstStyle/>
          <a:p>
            <a:fld id="{505D8483-D1D6-4225-B936-2F8DCCBFF05B}" type="slidenum">
              <a:rPr lang="en-US" smtClean="0"/>
              <a:pPr/>
              <a:t>86</a:t>
            </a:fld>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Slide Image Placeholder 1"/>
          <p:cNvSpPr>
            <a:spLocks noGrp="1" noRot="1" noChangeAspect="1" noTextEdit="1"/>
          </p:cNvSpPr>
          <p:nvPr>
            <p:ph type="sldImg"/>
          </p:nvPr>
        </p:nvSpPr>
        <p:spPr>
          <a:ln/>
        </p:spPr>
      </p:sp>
      <p:sp>
        <p:nvSpPr>
          <p:cNvPr id="181250" name="Notes Placeholder 2"/>
          <p:cNvSpPr>
            <a:spLocks noGrp="1"/>
          </p:cNvSpPr>
          <p:nvPr>
            <p:ph type="body" idx="1"/>
          </p:nvPr>
        </p:nvSpPr>
        <p:spPr>
          <a:noFill/>
          <a:ln/>
        </p:spPr>
        <p:txBody>
          <a:bodyPr/>
          <a:lstStyle/>
          <a:p>
            <a:pPr eaLnBrk="1" hangingPunct="1"/>
            <a:endParaRPr lang="en-US" smtClean="0"/>
          </a:p>
        </p:txBody>
      </p:sp>
      <p:sp>
        <p:nvSpPr>
          <p:cNvPr id="181251" name="Slide Number Placeholder 3"/>
          <p:cNvSpPr>
            <a:spLocks noGrp="1"/>
          </p:cNvSpPr>
          <p:nvPr>
            <p:ph type="sldNum" sz="quarter" idx="5"/>
          </p:nvPr>
        </p:nvSpPr>
        <p:spPr>
          <a:noFill/>
        </p:spPr>
        <p:txBody>
          <a:bodyPr/>
          <a:lstStyle/>
          <a:p>
            <a:fld id="{6067A2FD-3539-4170-A340-6457454D78DB}" type="slidenum">
              <a:rPr lang="en-US" smtClean="0"/>
              <a:pPr/>
              <a:t>87</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BDD449CB-3B1E-4B53-A437-D30777A0551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grpSp>
      </p:grpSp>
      <p:sp>
        <p:nvSpPr>
          <p:cNvPr id="4200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4200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5BD9CF4C-27A6-4E92-8A25-E09AAC22E25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73C9A866-3B0B-488D-8702-A3ECBAA5B50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2FA39F8-FE68-486B-9089-7AC95453DB3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A214AB74-0869-44FA-AE19-ED5EA59DAAF6}"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E7E8C9A-EE25-41AB-80CB-D111B22547E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D551C3F7-9CF7-4DB1-BFCB-0770DE530CF0}"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77188EC7-5E41-45D6-A1C1-748DEADCFFF4}"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DEF9E67-CCF9-450F-A2E3-584A5EE14865}"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0F7E60A6-DDC8-4F9E-B003-C4B121FF6514}"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DC05666-89A4-4D8E-974D-4A2DE558A6C2}"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8779377-4F3C-4011-A382-0C79A9309234}"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n-US"/>
          </a:p>
        </p:txBody>
      </p:sp>
      <p:sp>
        <p:nvSpPr>
          <p:cNvPr id="4096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3E09A1AD-CF25-4F41-9641-6ACE44CA7AEE}" type="slidenum">
              <a:rPr lang="en-US"/>
              <a:pPr>
                <a:defRPr/>
              </a:pPr>
              <a:t>‹#›</a:t>
            </a:fld>
            <a:endParaRPr lang="en-US"/>
          </a:p>
        </p:txBody>
      </p:sp>
      <p:grpSp>
        <p:nvGrpSpPr>
          <p:cNvPr id="1028" name="Group 4"/>
          <p:cNvGrpSpPr>
            <a:grpSpLocks/>
          </p:cNvGrpSpPr>
          <p:nvPr/>
        </p:nvGrpSpPr>
        <p:grpSpPr bwMode="auto">
          <a:xfrm>
            <a:off x="0" y="0"/>
            <a:ext cx="9144000" cy="546100"/>
            <a:chOff x="0" y="0"/>
            <a:chExt cx="5760" cy="344"/>
          </a:xfrm>
        </p:grpSpPr>
        <p:sp>
          <p:nvSpPr>
            <p:cNvPr id="4096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4096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latin typeface="Times New Roman" pitchFamily="18" charset="0"/>
              </a:endParaRPr>
            </a:p>
          </p:txBody>
        </p:sp>
        <p:sp>
          <p:nvSpPr>
            <p:cNvPr id="4096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4096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4096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4097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4097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4097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4097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97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95"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next.westlaw.com/Link/Document/FullText?findType=L&amp;pubNum=1000259&amp;cite=WAST71.09.020&amp;originatingDoc=N13A5D0D0A5E611E0A28690A8A15311AF&amp;refType=LQ&amp;originationContext=document&amp;transitionType=DocumentItem&amp;contextData=(sc.UserEnteredCitation)"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www.leg.wa.gov-/"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4"/>
          <p:cNvSpPr>
            <a:spLocks noGrp="1" noChangeArrowheads="1"/>
          </p:cNvSpPr>
          <p:nvPr>
            <p:ph type="title"/>
          </p:nvPr>
        </p:nvSpPr>
        <p:spPr>
          <a:xfrm>
            <a:off x="762000" y="304800"/>
            <a:ext cx="7467600" cy="2316163"/>
          </a:xfrm>
        </p:spPr>
        <p:txBody>
          <a:bodyPr/>
          <a:lstStyle/>
          <a:p>
            <a:pPr algn="ctr" eaLnBrk="1" hangingPunct="1"/>
            <a:r>
              <a:rPr lang="en-US" dirty="0" smtClean="0"/>
              <a:t>Sex Offender Registration</a:t>
            </a:r>
            <a:br>
              <a:rPr lang="en-US" dirty="0" smtClean="0"/>
            </a:br>
            <a:r>
              <a:rPr lang="en-US" dirty="0" smtClean="0"/>
              <a:t>Legislative Update</a:t>
            </a:r>
            <a:br>
              <a:rPr lang="en-US" dirty="0" smtClean="0"/>
            </a:br>
            <a:r>
              <a:rPr lang="en-US" dirty="0" smtClean="0"/>
              <a:t>2012</a:t>
            </a:r>
            <a:endParaRPr lang="en-US" dirty="0" smtClean="0"/>
          </a:p>
        </p:txBody>
      </p:sp>
      <p:sp>
        <p:nvSpPr>
          <p:cNvPr id="2053" name="Rectangle 5"/>
          <p:cNvSpPr>
            <a:spLocks noGrp="1" noChangeArrowheads="1"/>
          </p:cNvSpPr>
          <p:nvPr>
            <p:ph type="body" idx="1"/>
          </p:nvPr>
        </p:nvSpPr>
        <p:spPr>
          <a:xfrm>
            <a:off x="381000" y="5334000"/>
            <a:ext cx="8229600" cy="1143000"/>
          </a:xfrm>
        </p:spPr>
        <p:txBody>
          <a:bodyPr/>
          <a:lstStyle/>
          <a:p>
            <a:pPr algn="ctr" eaLnBrk="1" hangingPunct="1">
              <a:buFont typeface="Wingdings" pitchFamily="2" charset="2"/>
              <a:buNone/>
              <a:defRPr/>
            </a:pPr>
            <a:r>
              <a:rPr lang="en-US" sz="1400" dirty="0" smtClean="0">
                <a:effectLst>
                  <a:outerShdw blurRad="38100" dist="38100" dir="2700000" algn="tl">
                    <a:srgbClr val="C0C0C0"/>
                  </a:outerShdw>
                </a:effectLst>
              </a:rPr>
              <a:t>Sara McCulloch</a:t>
            </a:r>
          </a:p>
          <a:p>
            <a:pPr algn="ctr" eaLnBrk="1" hangingPunct="1">
              <a:buFont typeface="Wingdings" pitchFamily="2" charset="2"/>
              <a:buNone/>
              <a:defRPr/>
            </a:pPr>
            <a:r>
              <a:rPr lang="en-US" sz="1400" dirty="0" smtClean="0">
                <a:effectLst>
                  <a:outerShdw blurRad="38100" dist="38100" dir="2700000" algn="tl">
                    <a:srgbClr val="C0C0C0"/>
                  </a:outerShdw>
                </a:effectLst>
              </a:rPr>
              <a:t>Deputy Prosecuting Attorney</a:t>
            </a:r>
          </a:p>
          <a:p>
            <a:pPr algn="ctr" eaLnBrk="1" hangingPunct="1">
              <a:buFont typeface="Wingdings" pitchFamily="2" charset="2"/>
              <a:buNone/>
              <a:defRPr/>
            </a:pPr>
            <a:r>
              <a:rPr lang="en-US" sz="1400" dirty="0" smtClean="0">
                <a:effectLst>
                  <a:outerShdw blurRad="38100" dist="38100" dir="2700000" algn="tl">
                    <a:srgbClr val="C0C0C0"/>
                  </a:outerShdw>
                </a:effectLst>
              </a:rPr>
              <a:t>Senior Specialist- Sex Offender Registration</a:t>
            </a:r>
          </a:p>
          <a:p>
            <a:pPr algn="ctr" eaLnBrk="1" hangingPunct="1">
              <a:buFont typeface="Wingdings" pitchFamily="2" charset="2"/>
              <a:buNone/>
              <a:defRPr/>
            </a:pPr>
            <a:r>
              <a:rPr lang="en-US" sz="1400" dirty="0" smtClean="0">
                <a:effectLst>
                  <a:outerShdw blurRad="38100" dist="38100" dir="2700000" algn="tl">
                    <a:srgbClr val="C0C0C0"/>
                  </a:outerShdw>
                </a:effectLst>
              </a:rPr>
              <a:t>King County Prosecuting Attorney’s Office</a:t>
            </a:r>
          </a:p>
          <a:p>
            <a:pPr algn="ctr" eaLnBrk="1" hangingPunct="1">
              <a:buFont typeface="Wingdings" pitchFamily="2" charset="2"/>
              <a:buNone/>
              <a:defRPr/>
            </a:pPr>
            <a:r>
              <a:rPr lang="en-US" sz="1400" dirty="0" smtClean="0">
                <a:effectLst>
                  <a:outerShdw blurRad="38100" dist="38100" dir="2700000" algn="tl">
                    <a:srgbClr val="C0C0C0"/>
                  </a:outerShdw>
                </a:effectLst>
              </a:rPr>
              <a:t>Sara.McCulloch@kingcounty.gov</a:t>
            </a:r>
          </a:p>
          <a:p>
            <a:pPr eaLnBrk="1" hangingPunct="1">
              <a:defRPr/>
            </a:pPr>
            <a:endParaRPr lang="en-US" sz="1400" dirty="0" smtClean="0"/>
          </a:p>
        </p:txBody>
      </p:sp>
      <p:pic>
        <p:nvPicPr>
          <p:cNvPr id="5" name="Picture 4" descr="RSO tshirt.jpg"/>
          <p:cNvPicPr>
            <a:picLocks noChangeAspect="1"/>
          </p:cNvPicPr>
          <p:nvPr/>
        </p:nvPicPr>
        <p:blipFill>
          <a:blip r:embed="rId3" cstate="print"/>
          <a:stretch>
            <a:fillRect/>
          </a:stretch>
        </p:blipFill>
        <p:spPr>
          <a:xfrm>
            <a:off x="3124200" y="2514600"/>
            <a:ext cx="2743200" cy="2743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Act Requirements</a:t>
            </a:r>
            <a:endParaRPr lang="en-US" dirty="0"/>
          </a:p>
        </p:txBody>
      </p:sp>
      <p:sp>
        <p:nvSpPr>
          <p:cNvPr id="3" name="Content Placeholder 2"/>
          <p:cNvSpPr>
            <a:spLocks noGrp="1"/>
          </p:cNvSpPr>
          <p:nvPr>
            <p:ph idx="1"/>
          </p:nvPr>
        </p:nvSpPr>
        <p:spPr/>
        <p:txBody>
          <a:bodyPr/>
          <a:lstStyle/>
          <a:p>
            <a:r>
              <a:rPr lang="en-US" dirty="0" smtClean="0"/>
              <a:t>Required </a:t>
            </a:r>
            <a:r>
              <a:rPr lang="en-US" dirty="0" smtClean="0"/>
              <a:t>States </a:t>
            </a:r>
            <a:r>
              <a:rPr lang="en-US" dirty="0" smtClean="0"/>
              <a:t>to meet minimum registration guidelines (which WA had mostly met)</a:t>
            </a:r>
          </a:p>
          <a:p>
            <a:r>
              <a:rPr lang="en-US" dirty="0" smtClean="0"/>
              <a:t>Required “Aggravated Offenders” to register for </a:t>
            </a:r>
            <a:r>
              <a:rPr lang="en-US" dirty="0" smtClean="0"/>
              <a:t>lifetime (and not be able to petition for relief)</a:t>
            </a:r>
            <a:endParaRPr lang="en-US" dirty="0" smtClean="0"/>
          </a:p>
          <a:p>
            <a:r>
              <a:rPr lang="en-US" dirty="0" smtClean="0"/>
              <a:t>Required recidivists with more than one sex offense to register for life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Amendments</a:t>
            </a:r>
            <a:endParaRPr lang="en-US" dirty="0"/>
          </a:p>
        </p:txBody>
      </p:sp>
      <p:sp>
        <p:nvSpPr>
          <p:cNvPr id="3" name="Content Placeholder 2"/>
          <p:cNvSpPr>
            <a:spLocks noGrp="1"/>
          </p:cNvSpPr>
          <p:nvPr>
            <p:ph idx="1"/>
          </p:nvPr>
        </p:nvSpPr>
        <p:spPr/>
        <p:txBody>
          <a:bodyPr/>
          <a:lstStyle/>
          <a:p>
            <a:r>
              <a:rPr lang="en-US" dirty="0" smtClean="0"/>
              <a:t>Many attempts to come into compliance year after year</a:t>
            </a:r>
          </a:p>
          <a:p>
            <a:r>
              <a:rPr lang="en-US" dirty="0" smtClean="0"/>
              <a:t>More than one sex/ kidnapping offense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2001 Amendments- </a:t>
            </a:r>
            <a:br>
              <a:rPr lang="en-US" dirty="0" smtClean="0"/>
            </a:br>
            <a:r>
              <a:rPr lang="en-US" dirty="0" smtClean="0"/>
              <a:t>Final Bill </a:t>
            </a:r>
            <a:r>
              <a:rPr lang="en-US" dirty="0" smtClean="0"/>
              <a:t>Report-March 30, 2001</a:t>
            </a:r>
            <a:endParaRPr lang="en-US" dirty="0"/>
          </a:p>
        </p:txBody>
      </p:sp>
      <p:sp>
        <p:nvSpPr>
          <p:cNvPr id="3" name="Content Placeholder 2"/>
          <p:cNvSpPr>
            <a:spLocks noGrp="1"/>
          </p:cNvSpPr>
          <p:nvPr>
            <p:ph idx="1"/>
          </p:nvPr>
        </p:nvSpPr>
        <p:spPr>
          <a:xfrm>
            <a:off x="457200" y="1752600"/>
            <a:ext cx="8229600" cy="4114800"/>
          </a:xfrm>
        </p:spPr>
        <p:txBody>
          <a:bodyPr/>
          <a:lstStyle/>
          <a:p>
            <a:r>
              <a:rPr lang="en-US" sz="2800" dirty="0" smtClean="0"/>
              <a:t>The Senate Bill Report for House bill 2086 explains the reasons for the amendment:  </a:t>
            </a:r>
          </a:p>
          <a:p>
            <a:r>
              <a:rPr lang="en-US" sz="2800" dirty="0" smtClean="0"/>
              <a:t> “Summary of Amended Bill: The Legislature intends to amend the registration times so that the statute is narrowly tailored to meet the requirements of the </a:t>
            </a:r>
            <a:r>
              <a:rPr lang="en-US" sz="2800" dirty="0" err="1" smtClean="0"/>
              <a:t>Wetterling</a:t>
            </a:r>
            <a:r>
              <a:rPr lang="en-US" sz="2800" dirty="0" smtClean="0"/>
              <a:t> Act. Persons </a:t>
            </a:r>
            <a:r>
              <a:rPr lang="en-US" sz="2800" u="sng" dirty="0" smtClean="0"/>
              <a:t>convicted of an aggravated offense or two or more sexually violent offenses or criminal offenses against a minor, as defined, are subject to lifetime registration</a:t>
            </a:r>
            <a:r>
              <a:rPr lang="en-US" sz="2800" dirty="0" smtClean="0"/>
              <a:t>.”  WA S. B. Rep., 2001 Reg. Sess. H.B. 2086 (March 30, 2001).  </a:t>
            </a:r>
          </a:p>
          <a:p>
            <a:pPr>
              <a:buNone/>
            </a:pPr>
            <a:endParaRPr lang="en-US" sz="2200" dirty="0" smtClean="0">
              <a:latin typeface="+mj-lt"/>
            </a:endParaRPr>
          </a:p>
          <a:p>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Actual RCW Amendment</a:t>
            </a:r>
            <a:br>
              <a:rPr lang="en-US" dirty="0" smtClean="0"/>
            </a:br>
            <a:r>
              <a:rPr lang="en-US" dirty="0" smtClean="0"/>
              <a:t> 9A.44.140 (2001 c. 170 §2)</a:t>
            </a:r>
            <a:endParaRPr lang="en-US" dirty="0"/>
          </a:p>
        </p:txBody>
      </p:sp>
      <p:sp>
        <p:nvSpPr>
          <p:cNvPr id="3" name="Content Placeholder 2"/>
          <p:cNvSpPr>
            <a:spLocks noGrp="1"/>
          </p:cNvSpPr>
          <p:nvPr>
            <p:ph idx="1"/>
          </p:nvPr>
        </p:nvSpPr>
        <p:spPr/>
        <p:txBody>
          <a:bodyPr/>
          <a:lstStyle/>
          <a:p>
            <a:r>
              <a:rPr lang="en-US" dirty="0" smtClean="0"/>
              <a:t>“For a person convicted of a class A felony </a:t>
            </a:r>
            <a:r>
              <a:rPr lang="en-US" u="sng" dirty="0" smtClean="0"/>
              <a:t>&lt;&lt;+or </a:t>
            </a:r>
            <a:r>
              <a:rPr lang="en-US" b="1" u="sng" dirty="0" smtClean="0"/>
              <a:t>an </a:t>
            </a:r>
            <a:r>
              <a:rPr lang="en-US" u="sng" dirty="0" smtClean="0"/>
              <a:t>offense listed in subsection (5) of this section+&gt;&gt;, </a:t>
            </a:r>
            <a:r>
              <a:rPr lang="en-US" dirty="0" smtClean="0"/>
              <a:t>or a person convicted of any sex offense or kidnapping offense who has one or more prior convictions for a sex offense or kidnapping offense: Such person may only be relieved of the duty to register under subsection (3) or (4) of this section.”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334000"/>
          </a:xfrm>
        </p:spPr>
        <p:txBody>
          <a:bodyPr/>
          <a:lstStyle/>
          <a:p>
            <a:r>
              <a:rPr lang="en-US" dirty="0" smtClean="0"/>
              <a:t>9A.44.140 (5) then indicates the following: (5)&lt;&lt;+(a) A person who has been convicted of </a:t>
            </a:r>
            <a:r>
              <a:rPr lang="en-US" u="sng" dirty="0" smtClean="0"/>
              <a:t>an aggravated offense, or has been convicted of one or more </a:t>
            </a:r>
            <a:r>
              <a:rPr lang="en-US" b="1" u="sng" dirty="0" smtClean="0"/>
              <a:t>prior </a:t>
            </a:r>
            <a:r>
              <a:rPr lang="en-US" u="sng" dirty="0" smtClean="0"/>
              <a:t>sexually violent offenses or criminal offenses against a victim who is a minor</a:t>
            </a:r>
            <a:r>
              <a:rPr lang="en-US" dirty="0" smtClean="0"/>
              <a:t>, as defined in (b) of this subsection may only be relieved of the duty to register under subsection (3) or (4) of this section. This provision shall apply to convictions for crimes committed on or after the effective date of this act.+&gt;&gt;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9A.44.140 (5)</a:t>
            </a:r>
            <a:endParaRPr lang="en-US" dirty="0"/>
          </a:p>
        </p:txBody>
      </p:sp>
      <p:sp>
        <p:nvSpPr>
          <p:cNvPr id="3" name="Content Placeholder 2"/>
          <p:cNvSpPr>
            <a:spLocks noGrp="1"/>
          </p:cNvSpPr>
          <p:nvPr>
            <p:ph idx="1"/>
          </p:nvPr>
        </p:nvSpPr>
        <p:spPr/>
        <p:txBody>
          <a:bodyPr/>
          <a:lstStyle/>
          <a:p>
            <a:r>
              <a:rPr lang="en-US" dirty="0" smtClean="0"/>
              <a:t>Goes on to list definitions for </a:t>
            </a:r>
          </a:p>
          <a:p>
            <a:pPr lvl="1"/>
            <a:r>
              <a:rPr lang="en-US" dirty="0" smtClean="0"/>
              <a:t>Aggravated Offense</a:t>
            </a:r>
          </a:p>
          <a:p>
            <a:pPr lvl="1"/>
            <a:r>
              <a:rPr lang="en-US" dirty="0" smtClean="0"/>
              <a:t>Sexually Violent Offense</a:t>
            </a:r>
          </a:p>
          <a:p>
            <a:pPr lvl="1"/>
            <a:r>
              <a:rPr lang="en-US" dirty="0" smtClean="0"/>
              <a:t>Criminal Offense Against a Victim who is a Minor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r>
              <a:rPr lang="en-US" dirty="0" smtClean="0"/>
              <a:t>What does this mean?</a:t>
            </a:r>
            <a:endParaRPr lang="en-US" dirty="0"/>
          </a:p>
        </p:txBody>
      </p:sp>
      <p:sp>
        <p:nvSpPr>
          <p:cNvPr id="3" name="Content Placeholder 2"/>
          <p:cNvSpPr>
            <a:spLocks noGrp="1"/>
          </p:cNvSpPr>
          <p:nvPr>
            <p:ph idx="1"/>
          </p:nvPr>
        </p:nvSpPr>
        <p:spPr>
          <a:xfrm>
            <a:off x="457200" y="1447800"/>
            <a:ext cx="8229600" cy="4419600"/>
          </a:xfrm>
        </p:spPr>
        <p:txBody>
          <a:bodyPr/>
          <a:lstStyle/>
          <a:p>
            <a:r>
              <a:rPr lang="en-US" dirty="0" smtClean="0"/>
              <a:t>Looks like it might say that </a:t>
            </a:r>
            <a:r>
              <a:rPr lang="en-US" u="sng" dirty="0" smtClean="0"/>
              <a:t>ANY ONE </a:t>
            </a:r>
          </a:p>
          <a:p>
            <a:pPr lvl="1"/>
            <a:r>
              <a:rPr lang="en-US" dirty="0" smtClean="0"/>
              <a:t>aggravated offense; or</a:t>
            </a:r>
          </a:p>
          <a:p>
            <a:pPr lvl="1"/>
            <a:r>
              <a:rPr lang="en-US" dirty="0" smtClean="0"/>
              <a:t>sexually violent offense; or</a:t>
            </a:r>
          </a:p>
          <a:p>
            <a:pPr lvl="1"/>
            <a:r>
              <a:rPr lang="en-US" dirty="0" smtClean="0"/>
              <a:t>criminal offense against … minor</a:t>
            </a:r>
          </a:p>
          <a:p>
            <a:pPr lvl="1"/>
            <a:r>
              <a:rPr lang="en-US" dirty="0" smtClean="0"/>
              <a:t>= lifetime registration</a:t>
            </a:r>
          </a:p>
          <a:p>
            <a:r>
              <a:rPr lang="en-US" dirty="0" smtClean="0"/>
              <a:t>Intended to be:</a:t>
            </a:r>
          </a:p>
          <a:p>
            <a:pPr lvl="1"/>
            <a:r>
              <a:rPr lang="en-US" dirty="0" smtClean="0"/>
              <a:t>Aggravated Offense; or</a:t>
            </a:r>
          </a:p>
          <a:p>
            <a:pPr lvl="1"/>
            <a:r>
              <a:rPr lang="en-US" dirty="0" smtClean="0"/>
              <a:t>Sexually Violent Offense </a:t>
            </a:r>
            <a:r>
              <a:rPr lang="en-US" u="sng" dirty="0" smtClean="0"/>
              <a:t>(with prior)</a:t>
            </a:r>
            <a:r>
              <a:rPr lang="en-US" dirty="0" smtClean="0"/>
              <a:t>; or</a:t>
            </a:r>
          </a:p>
          <a:p>
            <a:pPr lvl="1"/>
            <a:r>
              <a:rPr lang="en-US" dirty="0" smtClean="0"/>
              <a:t>Criminal Offense against…Minor </a:t>
            </a:r>
            <a:r>
              <a:rPr lang="en-US" u="sng" dirty="0" smtClean="0"/>
              <a:t>(with prior)</a:t>
            </a:r>
            <a:r>
              <a:rPr lang="en-US" dirty="0" smtClean="0"/>
              <a:t>;</a:t>
            </a:r>
            <a:r>
              <a:rPr lang="en-US" u="sng" dirty="0" smtClean="0"/>
              <a:t> </a:t>
            </a:r>
          </a:p>
          <a:p>
            <a:pPr lvl="1"/>
            <a:r>
              <a:rPr lang="en-US" dirty="0" smtClean="0"/>
              <a:t>= Lifetime Registration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Bill Report from House</a:t>
            </a:r>
            <a:br>
              <a:rPr lang="en-US" dirty="0" smtClean="0"/>
            </a:br>
            <a:r>
              <a:rPr lang="en-US" sz="3600" dirty="0" smtClean="0"/>
              <a:t>Synopsis as Enacted June 7, 2001</a:t>
            </a:r>
            <a:endParaRPr lang="en-US" sz="3600" dirty="0"/>
          </a:p>
        </p:txBody>
      </p:sp>
      <p:sp>
        <p:nvSpPr>
          <p:cNvPr id="3" name="Content Placeholder 2"/>
          <p:cNvSpPr>
            <a:spLocks noGrp="1"/>
          </p:cNvSpPr>
          <p:nvPr>
            <p:ph idx="1"/>
          </p:nvPr>
        </p:nvSpPr>
        <p:spPr/>
        <p:txBody>
          <a:bodyPr/>
          <a:lstStyle/>
          <a:p>
            <a:pPr>
              <a:buNone/>
            </a:pPr>
            <a:r>
              <a:rPr lang="en-US" sz="2400" dirty="0" smtClean="0"/>
              <a:t>	“The </a:t>
            </a:r>
            <a:r>
              <a:rPr lang="en-US" sz="2400" dirty="0" smtClean="0"/>
              <a:t>act has been amended several times, imposing new requirements relating to sex offender registration. </a:t>
            </a:r>
            <a:r>
              <a:rPr lang="en-US" sz="2400" dirty="0" smtClean="0"/>
              <a:t>Those </a:t>
            </a:r>
            <a:r>
              <a:rPr lang="en-US" sz="2400" dirty="0" smtClean="0"/>
              <a:t>requirements include the following:</a:t>
            </a:r>
          </a:p>
          <a:p>
            <a:pPr lvl="1"/>
            <a:r>
              <a:rPr lang="en-US" sz="2000" dirty="0" smtClean="0"/>
              <a:t>requiring </a:t>
            </a:r>
            <a:r>
              <a:rPr lang="en-US" sz="2000" dirty="0" smtClean="0"/>
              <a:t>all offenders classified as sexually violent predators to register for life;</a:t>
            </a:r>
          </a:p>
          <a:p>
            <a:pPr lvl="1"/>
            <a:r>
              <a:rPr lang="en-US" sz="2000" dirty="0" smtClean="0"/>
              <a:t>requiring </a:t>
            </a:r>
            <a:r>
              <a:rPr lang="en-US" sz="2000" dirty="0" smtClean="0"/>
              <a:t>all offenders convicted of an aggravated sex offense to register for life; and</a:t>
            </a:r>
          </a:p>
          <a:p>
            <a:pPr lvl="1"/>
            <a:r>
              <a:rPr lang="en-US" sz="2000" dirty="0" smtClean="0"/>
              <a:t>requiring </a:t>
            </a:r>
            <a:r>
              <a:rPr lang="en-US" sz="2000" dirty="0" smtClean="0"/>
              <a:t>all sex offenders who have one prior conviction for a sexually violent offense or an offense against a minor in their criminal history to register for life upon conviction for a new offense.”  WA F. B. Rep., 2001 Reg. Sess. H.B. 2086 (June 7, 2001).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Recidivists</a:t>
            </a:r>
            <a:endParaRPr lang="en-US" dirty="0"/>
          </a:p>
        </p:txBody>
      </p:sp>
      <p:sp>
        <p:nvSpPr>
          <p:cNvPr id="3" name="Content Placeholder 2"/>
          <p:cNvSpPr>
            <a:spLocks noGrp="1"/>
          </p:cNvSpPr>
          <p:nvPr>
            <p:ph idx="1"/>
          </p:nvPr>
        </p:nvSpPr>
        <p:spPr/>
        <p:txBody>
          <a:bodyPr/>
          <a:lstStyle/>
          <a:p>
            <a:r>
              <a:rPr lang="en-US" dirty="0" smtClean="0"/>
              <a:t>No need to determine Sexually Violent/ Criminal Offense Against Victim who is a Minor</a:t>
            </a:r>
          </a:p>
          <a:p>
            <a:r>
              <a:rPr lang="en-US" dirty="0" smtClean="0"/>
              <a:t>Already included in rule that offenders with more than one sex or kidnapping offense must register for life.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Aggravated Offenses</a:t>
            </a:r>
            <a:endParaRPr lang="en-US" dirty="0"/>
          </a:p>
        </p:txBody>
      </p:sp>
      <p:sp>
        <p:nvSpPr>
          <p:cNvPr id="3" name="Content Placeholder 2"/>
          <p:cNvSpPr>
            <a:spLocks noGrp="1"/>
          </p:cNvSpPr>
          <p:nvPr>
            <p:ph idx="1"/>
          </p:nvPr>
        </p:nvSpPr>
        <p:spPr/>
        <p:txBody>
          <a:bodyPr/>
          <a:lstStyle/>
          <a:p>
            <a:r>
              <a:rPr lang="en-US" dirty="0" smtClean="0"/>
              <a:t>Date of Offense must be on or after 7/22/01</a:t>
            </a:r>
          </a:p>
          <a:p>
            <a:r>
              <a:rPr lang="en-US" dirty="0" smtClean="0"/>
              <a:t>Offenses committed prior to 7/22/01 cannot be aggravated offenses</a:t>
            </a:r>
          </a:p>
          <a:p>
            <a:r>
              <a:rPr lang="en-US" dirty="0" smtClean="0"/>
              <a:t>Only adult offenses</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457200" y="457200"/>
            <a:ext cx="8229600" cy="1066800"/>
          </a:xfrm>
        </p:spPr>
        <p:txBody>
          <a:bodyPr/>
          <a:lstStyle/>
          <a:p>
            <a:pPr eaLnBrk="1" hangingPunct="1"/>
            <a:r>
              <a:rPr lang="en-US" dirty="0" smtClean="0"/>
              <a:t>Outline of Lecture	</a:t>
            </a:r>
          </a:p>
        </p:txBody>
      </p:sp>
      <p:sp>
        <p:nvSpPr>
          <p:cNvPr id="16386" name="Rectangle 3"/>
          <p:cNvSpPr>
            <a:spLocks noGrp="1" noChangeArrowheads="1"/>
          </p:cNvSpPr>
          <p:nvPr>
            <p:ph type="body" idx="1"/>
          </p:nvPr>
        </p:nvSpPr>
        <p:spPr>
          <a:xfrm>
            <a:off x="381000" y="1447800"/>
            <a:ext cx="8229600" cy="4419600"/>
          </a:xfrm>
        </p:spPr>
        <p:txBody>
          <a:bodyPr/>
          <a:lstStyle/>
          <a:p>
            <a:pPr eaLnBrk="1" hangingPunct="1"/>
            <a:r>
              <a:rPr lang="en-US" dirty="0" smtClean="0"/>
              <a:t>Legislative History Recap</a:t>
            </a:r>
          </a:p>
          <a:p>
            <a:pPr eaLnBrk="1" hangingPunct="1"/>
            <a:r>
              <a:rPr lang="en-US" dirty="0" smtClean="0"/>
              <a:t>What’s New is 2012?</a:t>
            </a:r>
          </a:p>
          <a:p>
            <a:pPr eaLnBrk="1" hangingPunct="1"/>
            <a:r>
              <a:rPr lang="en-US" dirty="0" smtClean="0"/>
              <a:t>Registration Consequences by Conviction</a:t>
            </a:r>
          </a:p>
          <a:p>
            <a:pPr lvl="1" eaLnBrk="1" hangingPunct="1"/>
            <a:r>
              <a:rPr lang="en-US" dirty="0" smtClean="0"/>
              <a:t>New chart!!</a:t>
            </a:r>
          </a:p>
          <a:p>
            <a:pPr eaLnBrk="1" hangingPunct="1"/>
            <a:r>
              <a:rPr lang="en-US" dirty="0" smtClean="0"/>
              <a:t>Aggravated Offenses</a:t>
            </a:r>
          </a:p>
          <a:p>
            <a:pPr eaLnBrk="1" hangingPunct="1"/>
            <a:r>
              <a:rPr lang="en-US" dirty="0" smtClean="0"/>
              <a:t>Sunset Provisions in 9A.44.142</a:t>
            </a:r>
          </a:p>
          <a:p>
            <a:pPr eaLnBrk="1" hangingPunct="1"/>
            <a:r>
              <a:rPr lang="en-US" dirty="0" smtClean="0"/>
              <a:t>Relief of Registration</a:t>
            </a:r>
          </a:p>
          <a:p>
            <a:pPr eaLnBrk="1" hangingPunct="1"/>
            <a:r>
              <a:rPr lang="en-US" dirty="0" smtClean="0"/>
              <a:t>Case Law Update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Simplified Rule</a:t>
            </a:r>
            <a:endParaRPr lang="en-US" dirty="0"/>
          </a:p>
        </p:txBody>
      </p:sp>
      <p:sp>
        <p:nvSpPr>
          <p:cNvPr id="3" name="Content Placeholder 2"/>
          <p:cNvSpPr>
            <a:spLocks noGrp="1"/>
          </p:cNvSpPr>
          <p:nvPr>
            <p:ph idx="1"/>
          </p:nvPr>
        </p:nvSpPr>
        <p:spPr/>
        <p:txBody>
          <a:bodyPr/>
          <a:lstStyle/>
          <a:p>
            <a:r>
              <a:rPr lang="en-US" dirty="0" smtClean="0"/>
              <a:t>Lifetime Registration for:</a:t>
            </a:r>
          </a:p>
          <a:p>
            <a:pPr lvl="1"/>
            <a:r>
              <a:rPr lang="en-US" dirty="0" smtClean="0"/>
              <a:t>Class A Felony (any crime date)</a:t>
            </a:r>
          </a:p>
          <a:p>
            <a:pPr lvl="1"/>
            <a:r>
              <a:rPr lang="en-US" dirty="0" smtClean="0"/>
              <a:t>Aggravated Offense (committed 7/22/01+); or</a:t>
            </a:r>
          </a:p>
          <a:p>
            <a:pPr lvl="1"/>
            <a:r>
              <a:rPr lang="en-US" strike="sngStrike" dirty="0" smtClean="0"/>
              <a:t>Sexually Violent Offense </a:t>
            </a:r>
            <a:r>
              <a:rPr lang="en-US" u="sng" strike="sngStrike" dirty="0" smtClean="0"/>
              <a:t>(with prior)</a:t>
            </a:r>
            <a:r>
              <a:rPr lang="en-US" strike="sngStrike" dirty="0" smtClean="0"/>
              <a:t>; or</a:t>
            </a:r>
          </a:p>
          <a:p>
            <a:pPr lvl="1"/>
            <a:r>
              <a:rPr lang="en-US" strike="sngStrike" dirty="0" smtClean="0"/>
              <a:t>Criminal Offense against…Minor </a:t>
            </a:r>
            <a:r>
              <a:rPr lang="en-US" u="sng" strike="sngStrike" dirty="0" smtClean="0"/>
              <a:t>(with prior)</a:t>
            </a:r>
            <a:r>
              <a:rPr lang="en-US" strike="sngStrike" dirty="0" smtClean="0"/>
              <a:t>;</a:t>
            </a:r>
            <a:r>
              <a:rPr lang="en-US" u="sng" strike="sngStrike" dirty="0" smtClean="0"/>
              <a:t> </a:t>
            </a:r>
          </a:p>
          <a:p>
            <a:pPr lvl="1"/>
            <a:r>
              <a:rPr lang="en-US" dirty="0" smtClean="0"/>
              <a:t>More than one sex or kidnapping offense (any crime date)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Sunset Provision</a:t>
            </a:r>
            <a:endParaRPr lang="en-US" dirty="0"/>
          </a:p>
        </p:txBody>
      </p:sp>
      <p:sp>
        <p:nvSpPr>
          <p:cNvPr id="3" name="Content Placeholder 2"/>
          <p:cNvSpPr>
            <a:spLocks noGrp="1"/>
          </p:cNvSpPr>
          <p:nvPr>
            <p:ph idx="1"/>
          </p:nvPr>
        </p:nvSpPr>
        <p:spPr/>
        <p:txBody>
          <a:bodyPr/>
          <a:lstStyle/>
          <a:p>
            <a:r>
              <a:rPr lang="en-US" dirty="0" smtClean="0"/>
              <a:t>When passed, the language regarding aggravated offenses had a sunset provision</a:t>
            </a:r>
          </a:p>
          <a:p>
            <a:r>
              <a:rPr lang="en-US" dirty="0" smtClean="0"/>
              <a:t>Sunset date 7/1/2012</a:t>
            </a:r>
          </a:p>
          <a:p>
            <a:r>
              <a:rPr lang="en-US" dirty="0" smtClean="0"/>
              <a:t>Not everything sunset.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RCW 9A.44.142(2)</a:t>
            </a:r>
            <a:br>
              <a:rPr lang="en-US" dirty="0" smtClean="0"/>
            </a:br>
            <a:r>
              <a:rPr lang="en-US" dirty="0" smtClean="0"/>
              <a:t>Sunset Provisions</a:t>
            </a:r>
            <a:endParaRPr lang="en-US" dirty="0"/>
          </a:p>
        </p:txBody>
      </p:sp>
      <p:sp>
        <p:nvSpPr>
          <p:cNvPr id="3" name="Content Placeholder 2"/>
          <p:cNvSpPr>
            <a:spLocks noGrp="1"/>
          </p:cNvSpPr>
          <p:nvPr>
            <p:ph idx="1"/>
          </p:nvPr>
        </p:nvSpPr>
        <p:spPr/>
        <p:txBody>
          <a:bodyPr/>
          <a:lstStyle/>
          <a:p>
            <a:r>
              <a:rPr lang="en-US" sz="2000" dirty="0" smtClean="0"/>
              <a:t>(2)(a) A person may not petition for relief from registration if the person has been:</a:t>
            </a:r>
          </a:p>
          <a:p>
            <a:r>
              <a:rPr lang="en-US" sz="2000" dirty="0" smtClean="0"/>
              <a:t>(</a:t>
            </a:r>
            <a:r>
              <a:rPr lang="en-US" sz="2000" dirty="0" err="1" smtClean="0"/>
              <a:t>i</a:t>
            </a:r>
            <a:r>
              <a:rPr lang="en-US" sz="2000" dirty="0" smtClean="0"/>
              <a:t>) Determined to be a sexually violent predator as defined in </a:t>
            </a:r>
            <a:r>
              <a:rPr lang="en-US" sz="2000" dirty="0" smtClean="0">
                <a:hlinkClick r:id="rId3"/>
              </a:rPr>
              <a:t>RCW 71.09.020</a:t>
            </a:r>
            <a:r>
              <a:rPr lang="en-US" sz="2000" dirty="0" smtClean="0"/>
              <a:t>;</a:t>
            </a:r>
          </a:p>
          <a:p>
            <a:r>
              <a:rPr lang="en-US" sz="2000" dirty="0" smtClean="0"/>
              <a:t>(ii) Convicted as an adult of a sex offense or kidnapping offense that is a class A felony and that was committed with forcible compulsion on or after June 8, 2000; or</a:t>
            </a:r>
          </a:p>
          <a:p>
            <a:r>
              <a:rPr lang="en-US" sz="2000" dirty="0" smtClean="0">
                <a:solidFill>
                  <a:srgbClr val="FF0000"/>
                </a:solidFill>
              </a:rPr>
              <a:t>(iii) Until July 1, 2012, convicted of one aggravated offense or more than one sexually violent offense, as defined in subsection (5) of this section, and the offense or offenses were committed on or after March 12, 2002. </a:t>
            </a:r>
            <a:r>
              <a:rPr lang="en-US" sz="2000" u="sng" dirty="0" smtClean="0">
                <a:solidFill>
                  <a:srgbClr val="FF0000"/>
                </a:solidFill>
              </a:rPr>
              <a:t>After July 1, 2012, this subsection (2)(a)(iii) shall have no further force and effect.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RCW 9A.44.142(5)</a:t>
            </a:r>
            <a:br>
              <a:rPr lang="en-US" dirty="0" smtClean="0"/>
            </a:br>
            <a:r>
              <a:rPr lang="en-US" dirty="0" smtClean="0"/>
              <a:t>Sunset Provisions</a:t>
            </a:r>
            <a:endParaRPr lang="en-US" dirty="0"/>
          </a:p>
        </p:txBody>
      </p:sp>
      <p:sp>
        <p:nvSpPr>
          <p:cNvPr id="3" name="Content Placeholder 2"/>
          <p:cNvSpPr>
            <a:spLocks noGrp="1"/>
          </p:cNvSpPr>
          <p:nvPr>
            <p:ph idx="1"/>
          </p:nvPr>
        </p:nvSpPr>
        <p:spPr/>
        <p:txBody>
          <a:bodyPr/>
          <a:lstStyle/>
          <a:p>
            <a:r>
              <a:rPr lang="en-US" sz="2400" dirty="0" smtClean="0"/>
              <a:t>(5)(a) A person who has been convicted of an aggravated offense, or has been convicted of one or more prior sexually violent offenses or criminal offenses against a victim who is a minor, as defined in (b) of this subsection:</a:t>
            </a:r>
          </a:p>
          <a:p>
            <a:r>
              <a:rPr lang="en-US" sz="2400" u="sng" dirty="0" smtClean="0"/>
              <a:t>(</a:t>
            </a:r>
            <a:r>
              <a:rPr lang="en-US" sz="2400" u="sng" dirty="0" err="1" smtClean="0"/>
              <a:t>i</a:t>
            </a:r>
            <a:r>
              <a:rPr lang="en-US" sz="2400" u="sng" dirty="0" smtClean="0"/>
              <a:t>) Until July 1, 2012, may not be relieved of the duty to register;</a:t>
            </a:r>
          </a:p>
          <a:p>
            <a:r>
              <a:rPr lang="en-US" sz="2400" u="sng" dirty="0" smtClean="0"/>
              <a:t>(ii) After July 1, 2012, may petition the court to be relieved of the duty to register as provided in this section;</a:t>
            </a:r>
          </a:p>
          <a:p>
            <a:r>
              <a:rPr lang="en-US" sz="2400" dirty="0" smtClean="0"/>
              <a:t>(iii) This provision shall apply to convictions for crimes committed on or after July 22, 2001.</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Questions So Far?</a:t>
            </a:r>
            <a:endParaRPr lang="en-US" dirty="0"/>
          </a:p>
        </p:txBody>
      </p:sp>
      <p:sp>
        <p:nvSpPr>
          <p:cNvPr id="3" name="Content Placeholder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Registration Consequences </a:t>
            </a:r>
            <a:br>
              <a:rPr lang="en-US" dirty="0" smtClean="0"/>
            </a:br>
            <a:r>
              <a:rPr lang="en-US" dirty="0" smtClean="0"/>
              <a:t>by Conviction</a:t>
            </a:r>
            <a:endParaRPr lang="en-US" dirty="0"/>
          </a:p>
        </p:txBody>
      </p:sp>
      <p:sp>
        <p:nvSpPr>
          <p:cNvPr id="3" name="Content Placeholder 2"/>
          <p:cNvSpPr>
            <a:spLocks noGrp="1"/>
          </p:cNvSpPr>
          <p:nvPr>
            <p:ph idx="1"/>
          </p:nvPr>
        </p:nvSpPr>
        <p:spPr/>
        <p:txBody>
          <a:bodyPr/>
          <a:lstStyle/>
          <a:p>
            <a:r>
              <a:rPr lang="en-US" dirty="0" smtClean="0"/>
              <a:t>New Chart!</a:t>
            </a:r>
          </a:p>
          <a:p>
            <a:r>
              <a:rPr lang="en-US" dirty="0" smtClean="0"/>
              <a:t>Email me if you think there is an error or omission!!  </a:t>
            </a:r>
          </a:p>
          <a:p>
            <a:pPr>
              <a:buNone/>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Registration Consequences </a:t>
            </a:r>
            <a:br>
              <a:rPr lang="en-US" dirty="0" smtClean="0"/>
            </a:br>
            <a:r>
              <a:rPr lang="en-US" dirty="0" smtClean="0"/>
              <a:t>by Conviction- Chart</a:t>
            </a:r>
            <a:endParaRPr lang="en-US" dirty="0"/>
          </a:p>
        </p:txBody>
      </p:sp>
      <p:sp>
        <p:nvSpPr>
          <p:cNvPr id="3" name="Content Placeholder 2"/>
          <p:cNvSpPr>
            <a:spLocks noGrp="1"/>
          </p:cNvSpPr>
          <p:nvPr>
            <p:ph idx="1"/>
          </p:nvPr>
        </p:nvSpPr>
        <p:spPr/>
        <p:txBody>
          <a:bodyPr/>
          <a:lstStyle/>
          <a:p>
            <a:r>
              <a:rPr lang="en-US" dirty="0" smtClean="0"/>
              <a:t>Organized by Conviction</a:t>
            </a:r>
          </a:p>
          <a:p>
            <a:pPr lvl="1"/>
            <a:r>
              <a:rPr lang="en-US" dirty="0" smtClean="0"/>
              <a:t>Plus extras:</a:t>
            </a:r>
          </a:p>
          <a:p>
            <a:pPr lvl="2"/>
            <a:r>
              <a:rPr lang="en-US" dirty="0" smtClean="0"/>
              <a:t>Elements of each crime (2012 version)</a:t>
            </a:r>
          </a:p>
          <a:p>
            <a:pPr lvl="2"/>
            <a:r>
              <a:rPr lang="en-US" dirty="0" smtClean="0"/>
              <a:t>More </a:t>
            </a:r>
            <a:r>
              <a:rPr lang="en-US" dirty="0" smtClean="0"/>
              <a:t>than one sex/ kidnapping offense</a:t>
            </a:r>
          </a:p>
          <a:p>
            <a:pPr lvl="2"/>
            <a:r>
              <a:rPr lang="en-US" dirty="0" smtClean="0"/>
              <a:t>Aggravated Offenses</a:t>
            </a:r>
          </a:p>
          <a:p>
            <a:pPr lvl="2"/>
            <a:r>
              <a:rPr lang="en-US" dirty="0" smtClean="0"/>
              <a:t>Felonies with Sexual Motivation</a:t>
            </a:r>
          </a:p>
          <a:p>
            <a:pPr lvl="2"/>
            <a:r>
              <a:rPr lang="en-US" dirty="0" smtClean="0"/>
              <a:t>Sexually Violent Predators</a:t>
            </a:r>
          </a:p>
          <a:p>
            <a:pPr lvl="2"/>
            <a:r>
              <a:rPr lang="en-US" dirty="0" smtClean="0"/>
              <a:t>Federal/ Out of State/ Foreign/ Military</a:t>
            </a:r>
          </a:p>
          <a:p>
            <a:pPr lvl="2"/>
            <a:r>
              <a:rPr lang="en-US" dirty="0" smtClean="0"/>
              <a:t>Change of Class effective dates!!</a:t>
            </a:r>
          </a:p>
          <a:p>
            <a:pPr lvl="2"/>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Registration Consequences </a:t>
            </a:r>
            <a:br>
              <a:rPr lang="en-US" sz="4000" dirty="0" smtClean="0"/>
            </a:br>
            <a:r>
              <a:rPr lang="en-US" sz="4000" dirty="0" smtClean="0"/>
              <a:t>by Conviction- Attempted Crimes</a:t>
            </a:r>
            <a:endParaRPr lang="en-US" sz="4000" dirty="0"/>
          </a:p>
        </p:txBody>
      </p:sp>
      <p:sp>
        <p:nvSpPr>
          <p:cNvPr id="3" name="Content Placeholder 2"/>
          <p:cNvSpPr>
            <a:spLocks noGrp="1"/>
          </p:cNvSpPr>
          <p:nvPr>
            <p:ph idx="1"/>
          </p:nvPr>
        </p:nvSpPr>
        <p:spPr>
          <a:xfrm>
            <a:off x="457200" y="1905000"/>
            <a:ext cx="8229600" cy="3962400"/>
          </a:xfrm>
        </p:spPr>
        <p:txBody>
          <a:bodyPr/>
          <a:lstStyle/>
          <a:p>
            <a:r>
              <a:rPr lang="en-US" sz="2800" dirty="0" smtClean="0"/>
              <a:t>***Attempted crimes reduce the class (from an A to B, a B to a C, C to a gross misdemeanor)</a:t>
            </a:r>
          </a:p>
          <a:p>
            <a:r>
              <a:rPr lang="en-US" sz="2800" u="sng" dirty="0" smtClean="0"/>
              <a:t>Except</a:t>
            </a:r>
            <a:r>
              <a:rPr lang="en-US" sz="2800" dirty="0" smtClean="0"/>
              <a:t> for Child Molestation 1, Indecent Liberties by Forcible Compulsion, Rape 1, Rape 2, Rape of a Child 1 and Rape of a Child 2 (committed on or after 9/1/01).  </a:t>
            </a:r>
          </a:p>
          <a:p>
            <a:pPr lvl="1"/>
            <a:r>
              <a:rPr lang="en-US" dirty="0" smtClean="0"/>
              <a:t>Only those attempted crimes have been included in the chart.  </a:t>
            </a:r>
          </a:p>
          <a:p>
            <a:pPr lvl="1"/>
            <a:r>
              <a:rPr lang="en-US" dirty="0" smtClean="0"/>
              <a:t>Exceptions are in attempt statute- RCW 9A.28.020.</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Registration Consequences </a:t>
            </a:r>
            <a:br>
              <a:rPr lang="en-US" dirty="0" smtClean="0"/>
            </a:br>
            <a:r>
              <a:rPr lang="en-US" dirty="0" smtClean="0"/>
              <a:t>by Conviction</a:t>
            </a:r>
            <a:endParaRPr lang="en-US" dirty="0"/>
          </a:p>
        </p:txBody>
      </p:sp>
      <p:sp>
        <p:nvSpPr>
          <p:cNvPr id="3" name="Content Placeholder 2"/>
          <p:cNvSpPr>
            <a:spLocks noGrp="1"/>
          </p:cNvSpPr>
          <p:nvPr>
            <p:ph idx="1"/>
          </p:nvPr>
        </p:nvSpPr>
        <p:spPr>
          <a:xfrm>
            <a:off x="457200" y="1752600"/>
            <a:ext cx="8229600" cy="4114800"/>
          </a:xfrm>
        </p:spPr>
        <p:txBody>
          <a:bodyPr/>
          <a:lstStyle/>
          <a:p>
            <a:r>
              <a:rPr lang="en-US" sz="2400" dirty="0" smtClean="0"/>
              <a:t>End Notes…</a:t>
            </a:r>
          </a:p>
          <a:p>
            <a:pPr lvl="1"/>
            <a:r>
              <a:rPr lang="en-US" sz="2400" dirty="0" smtClean="0"/>
              <a:t>*Years (10/15) are consecutive years in the community without being convicted of a disqualifying offense during that time period.  RCW 9A.44.140.  </a:t>
            </a:r>
          </a:p>
          <a:p>
            <a:pPr lvl="1"/>
            <a:r>
              <a:rPr lang="en-US" sz="2400" dirty="0" smtClean="0"/>
              <a:t>Time is calculated from the last date of release from confinement, including full-time residential treatment, pursuant to the conviction.  RCW 9A.44.140.  </a:t>
            </a:r>
          </a:p>
          <a:p>
            <a:pPr lvl="1"/>
            <a:r>
              <a:rPr lang="en-US" sz="2400" dirty="0" smtClean="0"/>
              <a:t>Probation violations that result in incarceration time are considered confinement pursuant to the conviction.  </a:t>
            </a:r>
            <a:r>
              <a:rPr lang="en-US" sz="2400" u="sng" dirty="0" smtClean="0"/>
              <a:t>State v. Watson</a:t>
            </a:r>
            <a:r>
              <a:rPr lang="en-US" sz="2400" dirty="0" smtClean="0"/>
              <a:t>, 160 Wash. 2d 1, 8-9 (2007).</a:t>
            </a:r>
          </a:p>
          <a:p>
            <a:pPr lvl="2"/>
            <a:r>
              <a:rPr lang="en-US" sz="2000" dirty="0" smtClean="0"/>
              <a:t>Relates to underlying sex offense and disqualifying convictions</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Registration Consequences </a:t>
            </a:r>
            <a:br>
              <a:rPr lang="en-US" sz="4000" dirty="0" smtClean="0"/>
            </a:br>
            <a:r>
              <a:rPr lang="en-US" sz="4000" dirty="0" smtClean="0"/>
              <a:t>by Conviction- Juvenile Conviction</a:t>
            </a:r>
            <a:endParaRPr lang="en-US" sz="4000" dirty="0"/>
          </a:p>
        </p:txBody>
      </p:sp>
      <p:sp>
        <p:nvSpPr>
          <p:cNvPr id="3" name="Content Placeholder 2"/>
          <p:cNvSpPr>
            <a:spLocks noGrp="1"/>
          </p:cNvSpPr>
          <p:nvPr>
            <p:ph idx="1"/>
          </p:nvPr>
        </p:nvSpPr>
        <p:spPr>
          <a:xfrm>
            <a:off x="457200" y="1981200"/>
            <a:ext cx="8229600" cy="4419600"/>
          </a:xfrm>
        </p:spPr>
        <p:txBody>
          <a:bodyPr/>
          <a:lstStyle/>
          <a:p>
            <a:r>
              <a:rPr lang="en-US" dirty="0" smtClean="0"/>
              <a:t>Juvenile Conviction means convicted IN JUVENILE COURT.</a:t>
            </a:r>
          </a:p>
          <a:p>
            <a:pPr lvl="1"/>
            <a:r>
              <a:rPr lang="en-US" sz="1800" dirty="0" smtClean="0"/>
              <a:t>As usual, the statute is confusing:  9A.44.142 says, that if offense is </a:t>
            </a:r>
            <a:r>
              <a:rPr lang="en-US" sz="1800" b="1" dirty="0" smtClean="0"/>
              <a:t>committed when the offender was a juvenile</a:t>
            </a:r>
            <a:r>
              <a:rPr lang="en-US" sz="1800" dirty="0" smtClean="0"/>
              <a:t>… than the offender follows the relief provisions contained in RCW 9A.44.143.  This includes out-of-state convictions. RCW 9A.44.142(1)(a).  </a:t>
            </a:r>
          </a:p>
          <a:p>
            <a:pPr lvl="1"/>
            <a:r>
              <a:rPr lang="en-US" sz="1800" dirty="0" smtClean="0"/>
              <a:t>However, RCW 9A.44.143(6) then indicates: “A juvenile prosecuted and convicted of a sex offense or kidnapping offense as an adult may not petition to the superior court under this section.” </a:t>
            </a:r>
          </a:p>
          <a:p>
            <a:pPr lvl="1"/>
            <a:r>
              <a:rPr lang="en-US" sz="1800" dirty="0" smtClean="0"/>
              <a:t> Therefore, juveniles convicted as adults (either due to late filing of charges or auto-adult provisions) must follow adult provisions in RCW 9A.44.142.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dirty="0" smtClean="0"/>
              <a:t>Handouts</a:t>
            </a:r>
            <a:endParaRPr lang="en-US" dirty="0"/>
          </a:p>
        </p:txBody>
      </p:sp>
      <p:sp>
        <p:nvSpPr>
          <p:cNvPr id="3" name="Content Placeholder 2"/>
          <p:cNvSpPr>
            <a:spLocks noGrp="1"/>
          </p:cNvSpPr>
          <p:nvPr>
            <p:ph idx="1"/>
          </p:nvPr>
        </p:nvSpPr>
        <p:spPr>
          <a:xfrm>
            <a:off x="457200" y="1600200"/>
            <a:ext cx="8229600" cy="4267200"/>
          </a:xfrm>
        </p:spPr>
        <p:txBody>
          <a:bodyPr/>
          <a:lstStyle/>
          <a:p>
            <a:r>
              <a:rPr lang="en-US" dirty="0" smtClean="0"/>
              <a:t>Filing Checklist, Sample Certification for Probable Cause, Witness Statement</a:t>
            </a:r>
          </a:p>
          <a:p>
            <a:r>
              <a:rPr lang="en-US" dirty="0" smtClean="0"/>
              <a:t>FAQ for Law Enforcement- FTR Cases</a:t>
            </a:r>
          </a:p>
          <a:p>
            <a:r>
              <a:rPr lang="en-US" dirty="0" smtClean="0"/>
              <a:t>Disqualifying Offense Cheat Sheet</a:t>
            </a:r>
          </a:p>
          <a:p>
            <a:r>
              <a:rPr lang="en-US" dirty="0" err="1" smtClean="0"/>
              <a:t>Registeration</a:t>
            </a:r>
            <a:r>
              <a:rPr lang="en-US" dirty="0" smtClean="0"/>
              <a:t> Consequences by Conviction</a:t>
            </a:r>
          </a:p>
          <a:p>
            <a:r>
              <a:rPr lang="en-US" dirty="0" smtClean="0"/>
              <a:t>Statute 9A.44.128-.143</a:t>
            </a:r>
          </a:p>
          <a:p>
            <a:r>
              <a:rPr lang="en-US" dirty="0" smtClean="0"/>
              <a:t>FTRs Penalties Chart</a:t>
            </a:r>
          </a:p>
          <a:p>
            <a:r>
              <a:rPr lang="en-US" dirty="0" smtClean="0"/>
              <a:t>Aggravated Offense Legislative History</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z="3200" dirty="0" smtClean="0"/>
              <a:t>Registration Consequences </a:t>
            </a:r>
            <a:br>
              <a:rPr lang="en-US" sz="3200" dirty="0" smtClean="0"/>
            </a:br>
            <a:r>
              <a:rPr lang="en-US" sz="3200" dirty="0" smtClean="0"/>
              <a:t>by Conviction- Aggravated Offenses</a:t>
            </a:r>
            <a:endParaRPr lang="en-US" sz="3200" dirty="0"/>
          </a:p>
        </p:txBody>
      </p:sp>
      <p:sp>
        <p:nvSpPr>
          <p:cNvPr id="3" name="Content Placeholder 2"/>
          <p:cNvSpPr>
            <a:spLocks noGrp="1"/>
          </p:cNvSpPr>
          <p:nvPr>
            <p:ph idx="1"/>
          </p:nvPr>
        </p:nvSpPr>
        <p:spPr>
          <a:xfrm>
            <a:off x="457200" y="1981200"/>
            <a:ext cx="8229600" cy="4343400"/>
          </a:xfrm>
        </p:spPr>
        <p:txBody>
          <a:bodyPr/>
          <a:lstStyle/>
          <a:p>
            <a:r>
              <a:rPr lang="en-US" sz="2000" dirty="0" smtClean="0"/>
              <a:t>Most aggravated offenses are already classified as Class A offenses with lifetime </a:t>
            </a:r>
            <a:r>
              <a:rPr lang="en-US" sz="2000" dirty="0" smtClean="0"/>
              <a:t>registration</a:t>
            </a:r>
            <a:r>
              <a:rPr lang="en-US" sz="2000" dirty="0" smtClean="0"/>
              <a:t>.  </a:t>
            </a:r>
            <a:endParaRPr lang="en-US" sz="2000" dirty="0" smtClean="0"/>
          </a:p>
          <a:p>
            <a:r>
              <a:rPr lang="en-US" sz="2000" dirty="0" smtClean="0"/>
              <a:t>There are some offenses that are typically class C or B offenses that could fall under the definition of an aggravated offense in RCW 9A.44.142(5) due to other facts of the crime that would typically be found in the certification for probable cause or in the police reports</a:t>
            </a:r>
          </a:p>
          <a:p>
            <a:r>
              <a:rPr lang="en-US" sz="2000" dirty="0" smtClean="0"/>
              <a:t>-Such as </a:t>
            </a:r>
          </a:p>
          <a:p>
            <a:pPr lvl="1"/>
            <a:r>
              <a:rPr lang="en-US" sz="1600" dirty="0" smtClean="0"/>
              <a:t>the victim’s age being under 12 years old</a:t>
            </a:r>
          </a:p>
          <a:p>
            <a:pPr lvl="1"/>
            <a:r>
              <a:rPr lang="en-US" sz="1600" dirty="0" smtClean="0"/>
              <a:t>that there was a drug/ intoxicant administered by the offender</a:t>
            </a:r>
          </a:p>
          <a:p>
            <a:pPr lvl="1"/>
            <a:r>
              <a:rPr lang="en-US" sz="1600" dirty="0" smtClean="0"/>
              <a:t> forcible compulsion being used, etc.  </a:t>
            </a:r>
          </a:p>
          <a:p>
            <a:r>
              <a:rPr lang="en-US" sz="2000" dirty="0" smtClean="0"/>
              <a:t>Arguably, the court can look past the facts admitted at plea or proven at trial because registration is regulatory.  </a:t>
            </a:r>
            <a:r>
              <a:rPr lang="en-US" sz="2000" u="sng" dirty="0" smtClean="0"/>
              <a:t>See</a:t>
            </a:r>
            <a:r>
              <a:rPr lang="en-US" sz="2000" dirty="0" smtClean="0"/>
              <a:t> </a:t>
            </a:r>
            <a:r>
              <a:rPr lang="en-US" sz="2000" u="sng" dirty="0" smtClean="0"/>
              <a:t>State v. Ward</a:t>
            </a:r>
            <a:r>
              <a:rPr lang="en-US" sz="2000" dirty="0" smtClean="0"/>
              <a:t>, 123 Wn.2d 488 (1994).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dirty="0" smtClean="0"/>
              <a:t>Aggravated Offenses</a:t>
            </a:r>
            <a:endParaRPr lang="en-US" dirty="0"/>
          </a:p>
        </p:txBody>
      </p:sp>
      <p:sp>
        <p:nvSpPr>
          <p:cNvPr id="3" name="Content Placeholder 2"/>
          <p:cNvSpPr>
            <a:spLocks noGrp="1"/>
          </p:cNvSpPr>
          <p:nvPr>
            <p:ph idx="1"/>
          </p:nvPr>
        </p:nvSpPr>
        <p:spPr>
          <a:xfrm>
            <a:off x="457200" y="1524000"/>
            <a:ext cx="8229600" cy="4343400"/>
          </a:xfrm>
        </p:spPr>
        <p:txBody>
          <a:bodyPr/>
          <a:lstStyle/>
          <a:p>
            <a:r>
              <a:rPr lang="en-US" dirty="0" smtClean="0"/>
              <a:t>How are aggravated offenses established?</a:t>
            </a:r>
          </a:p>
          <a:p>
            <a:pPr lvl="1"/>
            <a:r>
              <a:rPr lang="en-US" dirty="0" smtClean="0"/>
              <a:t>Elements only?  If you consider only elements, the definition of Aggravated Offense will never apply except for a few offenses already Class A.</a:t>
            </a:r>
          </a:p>
          <a:p>
            <a:pPr lvl="1"/>
            <a:r>
              <a:rPr lang="en-US" dirty="0" smtClean="0"/>
              <a:t>Review of facts from certification/ police reports?</a:t>
            </a:r>
          </a:p>
          <a:p>
            <a:pPr lvl="2"/>
            <a:r>
              <a:rPr lang="en-US" dirty="0" smtClean="0"/>
              <a:t>Case law suggests </a:t>
            </a:r>
            <a:r>
              <a:rPr lang="en-US" dirty="0" smtClean="0"/>
              <a:t>regulatory </a:t>
            </a:r>
            <a:r>
              <a:rPr lang="en-US" dirty="0" smtClean="0"/>
              <a:t>so probably OK</a:t>
            </a:r>
          </a:p>
          <a:p>
            <a:pPr lvl="2"/>
            <a:r>
              <a:rPr lang="en-US" dirty="0" smtClean="0"/>
              <a:t>May become a problem in FTR cases/ Relief of Registration Petitions</a:t>
            </a:r>
          </a:p>
          <a:p>
            <a:pPr lvl="3"/>
            <a:r>
              <a:rPr lang="en-US" dirty="0" smtClean="0"/>
              <a:t>Possible due process arguments</a:t>
            </a:r>
          </a:p>
          <a:p>
            <a:pPr lvl="3"/>
            <a:r>
              <a:rPr lang="en-US" dirty="0" smtClean="0"/>
              <a:t>No case law on point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Aggravated Offenses</a:t>
            </a:r>
            <a:endParaRPr lang="en-US" dirty="0"/>
          </a:p>
        </p:txBody>
      </p:sp>
      <p:sp>
        <p:nvSpPr>
          <p:cNvPr id="3" name="Content Placeholder 2"/>
          <p:cNvSpPr>
            <a:spLocks noGrp="1"/>
          </p:cNvSpPr>
          <p:nvPr>
            <p:ph idx="1"/>
          </p:nvPr>
        </p:nvSpPr>
        <p:spPr>
          <a:xfrm>
            <a:off x="457200" y="1447800"/>
            <a:ext cx="8229600" cy="4419600"/>
          </a:xfrm>
        </p:spPr>
        <p:txBody>
          <a:bodyPr/>
          <a:lstStyle/>
          <a:p>
            <a:pPr>
              <a:buNone/>
            </a:pPr>
            <a:endParaRPr lang="en-US" dirty="0" smtClean="0"/>
          </a:p>
          <a:p>
            <a:r>
              <a:rPr lang="en-US" dirty="0" smtClean="0"/>
              <a:t>Aggravated Offenses= ADULT convictions only (9A.44.142(b)(</a:t>
            </a:r>
            <a:r>
              <a:rPr lang="en-US" dirty="0" err="1" smtClean="0"/>
              <a:t>i</a:t>
            </a:r>
            <a:r>
              <a:rPr lang="en-US" dirty="0" smtClean="0"/>
              <a:t>))</a:t>
            </a:r>
          </a:p>
          <a:p>
            <a:r>
              <a:rPr lang="en-US" dirty="0" smtClean="0"/>
              <a:t>Crime must be committed on or after 7/22/01</a:t>
            </a:r>
          </a:p>
          <a:p>
            <a:r>
              <a:rPr lang="en-US" dirty="0" smtClean="0"/>
              <a:t>Involve some aggravating term not included in elements of WA crimes</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81000" y="685800"/>
          <a:ext cx="8382000" cy="5638800"/>
        </p:xfrm>
        <a:graphic>
          <a:graphicData uri="http://schemas.openxmlformats.org/drawingml/2006/table">
            <a:tbl>
              <a:tblPr/>
              <a:tblGrid>
                <a:gridCol w="2959115"/>
                <a:gridCol w="2591602"/>
                <a:gridCol w="2831283"/>
              </a:tblGrid>
              <a:tr h="260393">
                <a:tc>
                  <a:txBody>
                    <a:bodyPr/>
                    <a:lstStyle/>
                    <a:p>
                      <a:pPr marL="0" marR="0">
                        <a:spcBef>
                          <a:spcPts val="0"/>
                        </a:spcBef>
                        <a:spcAft>
                          <a:spcPts val="0"/>
                        </a:spcAft>
                      </a:pPr>
                      <a:r>
                        <a:rPr lang="en-US" sz="1200" b="1" dirty="0">
                          <a:latin typeface="Times New Roman"/>
                          <a:ea typeface="Times New Roman"/>
                        </a:rPr>
                        <a:t>Crime</a:t>
                      </a:r>
                      <a:endParaRPr lang="en-US" sz="900" dirty="0">
                        <a:latin typeface="Times New Roman"/>
                        <a:ea typeface="Times New Roman"/>
                      </a:endParaRP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200" b="1">
                          <a:latin typeface="Times New Roman"/>
                          <a:ea typeface="Times New Roman"/>
                        </a:rPr>
                        <a:t>Juvenile Conviction</a:t>
                      </a:r>
                      <a:endParaRPr lang="en-US" sz="900">
                        <a:latin typeface="Times New Roman"/>
                        <a:ea typeface="Times New Roman"/>
                      </a:endParaRP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200" b="1">
                          <a:latin typeface="Times New Roman"/>
                          <a:ea typeface="Times New Roman"/>
                        </a:rPr>
                        <a:t>Adult Conviction</a:t>
                      </a:r>
                      <a:endParaRPr lang="en-US" sz="900">
                        <a:latin typeface="Times New Roman"/>
                        <a:ea typeface="Times New Roman"/>
                      </a:endParaRP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073375">
                <a:tc>
                  <a:txBody>
                    <a:bodyPr/>
                    <a:lstStyle/>
                    <a:p>
                      <a:pPr marL="0" marR="0">
                        <a:spcBef>
                          <a:spcPts val="0"/>
                        </a:spcBef>
                        <a:spcAft>
                          <a:spcPts val="0"/>
                        </a:spcAft>
                      </a:pPr>
                      <a:r>
                        <a:rPr lang="en-US" sz="900" b="1" dirty="0">
                          <a:latin typeface="Times New Roman"/>
                          <a:ea typeface="Times New Roman"/>
                        </a:rPr>
                        <a:t>Child Molestation 1</a:t>
                      </a: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RCW 9A.44.083</a:t>
                      </a: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Class A felony (crimes 7/1/90 and after)</a:t>
                      </a:r>
                      <a:endParaRPr lang="en-US" sz="900" dirty="0">
                        <a:latin typeface="Times New Roman"/>
                        <a:ea typeface="Times New Roman"/>
                      </a:endParaRPr>
                    </a:p>
                    <a:p>
                      <a:pPr marL="0" marR="0">
                        <a:spcBef>
                          <a:spcPts val="0"/>
                        </a:spcBef>
                        <a:spcAft>
                          <a:spcPts val="0"/>
                        </a:spcAft>
                      </a:pPr>
                      <a:r>
                        <a:rPr lang="en-US" sz="900" dirty="0">
                          <a:latin typeface="Arial"/>
                          <a:ea typeface="Times New Roman"/>
                        </a:rPr>
                        <a:t>A person is guilty of child molestation in the first degree when the person has, or knowingly causes another person under the age of eighteen to have, sexual contact with another who is less than twelve years old and not married to the perpetrator and the perpetrator is at least thirty-six months older than the victim.</a:t>
                      </a:r>
                      <a:br>
                        <a:rPr lang="en-US" sz="900" dirty="0">
                          <a:latin typeface="Arial"/>
                          <a:ea typeface="Times New Roman"/>
                        </a:rPr>
                      </a:b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***Attempted Child Molestation 1</a:t>
                      </a: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RCW 9A.44.083, 9A.28.020</a:t>
                      </a: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Class A felony (crimes 9/1/01 and after)</a:t>
                      </a:r>
                      <a:endParaRPr lang="en-US" sz="900" dirty="0">
                        <a:latin typeface="Times New Roman"/>
                        <a:ea typeface="Times New Roman"/>
                      </a:endParaRP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latin typeface="Times New Roman"/>
                          <a:ea typeface="Times New Roman"/>
                        </a:rPr>
                        <a:t>Lifetime Registration</a:t>
                      </a:r>
                      <a:endParaRPr lang="en-US" sz="900" dirty="0">
                        <a:latin typeface="Times New Roman"/>
                        <a:ea typeface="Times New Roman"/>
                      </a:endParaRPr>
                    </a:p>
                    <a:p>
                      <a:pPr marL="0" marR="0">
                        <a:spcBef>
                          <a:spcPts val="0"/>
                        </a:spcBef>
                        <a:spcAft>
                          <a:spcPts val="0"/>
                        </a:spcAft>
                      </a:pPr>
                      <a:r>
                        <a:rPr lang="en-US" sz="900" b="1" dirty="0">
                          <a:latin typeface="Times New Roman"/>
                          <a:ea typeface="Times New Roman"/>
                        </a:rPr>
                        <a:t>Sex offense is Class A and </a:t>
                      </a:r>
                      <a:r>
                        <a:rPr lang="en-US" sz="900" b="1" u="sng" dirty="0">
                          <a:latin typeface="Times New Roman"/>
                          <a:ea typeface="Times New Roman"/>
                        </a:rPr>
                        <a:t>committed</a:t>
                      </a:r>
                      <a:r>
                        <a:rPr lang="en-US" sz="900" b="1" dirty="0">
                          <a:latin typeface="Times New Roman"/>
                          <a:ea typeface="Times New Roman"/>
                        </a:rPr>
                        <a:t> when age 15 or older:</a:t>
                      </a:r>
                      <a:r>
                        <a:rPr lang="en-US" sz="900" dirty="0">
                          <a:latin typeface="Times New Roman"/>
                          <a:ea typeface="Times New Roman"/>
                        </a:rPr>
                        <a:t>  May petition 60 months after completion of jail time for offense, no new sex/ kidnap offenses, no FTR conviction for 60 months prior to petition.   RCW 9A.44.143(2).  </a:t>
                      </a:r>
                    </a:p>
                    <a:p>
                      <a:pPr marL="0" marR="0">
                        <a:spcBef>
                          <a:spcPts val="0"/>
                        </a:spcBef>
                        <a:spcAft>
                          <a:spcPts val="0"/>
                        </a:spcAft>
                      </a:pPr>
                      <a:r>
                        <a:rPr lang="en-US" sz="900" b="1" dirty="0">
                          <a:latin typeface="Times New Roman"/>
                          <a:ea typeface="Times New Roman"/>
                        </a:rPr>
                        <a:t>Sex offense </a:t>
                      </a:r>
                      <a:r>
                        <a:rPr lang="en-US" sz="900" b="1" u="sng" dirty="0">
                          <a:latin typeface="Times New Roman"/>
                          <a:ea typeface="Times New Roman"/>
                        </a:rPr>
                        <a:t>committed</a:t>
                      </a:r>
                      <a:r>
                        <a:rPr lang="en-US" sz="900" b="1" dirty="0">
                          <a:latin typeface="Times New Roman"/>
                          <a:ea typeface="Times New Roman"/>
                        </a:rPr>
                        <a:t> when 14 or under:</a:t>
                      </a:r>
                      <a:r>
                        <a:rPr lang="en-US" sz="900" dirty="0">
                          <a:latin typeface="Times New Roman"/>
                          <a:ea typeface="Times New Roman"/>
                        </a:rPr>
                        <a:t>  May petition 24 months after completion of jail time for offense, no new sex/ kidnap offenses, no FTR conviction for 24 months prior to petition.   RCW 9A.44.143(3).  </a:t>
                      </a: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latin typeface="Times New Roman"/>
                          <a:ea typeface="Times New Roman"/>
                        </a:rPr>
                        <a:t>Lifetime Registration</a:t>
                      </a:r>
                      <a:endParaRPr lang="en-US" sz="900" dirty="0">
                        <a:latin typeface="Times New Roman"/>
                        <a:ea typeface="Times New Roman"/>
                      </a:endParaRPr>
                    </a:p>
                    <a:p>
                      <a:pPr marL="0" marR="0">
                        <a:spcBef>
                          <a:spcPts val="0"/>
                        </a:spcBef>
                        <a:spcAft>
                          <a:spcPts val="0"/>
                        </a:spcAft>
                      </a:pPr>
                      <a:r>
                        <a:rPr lang="en-US" sz="900" dirty="0">
                          <a:latin typeface="Times New Roman"/>
                          <a:ea typeface="Times New Roman"/>
                        </a:rPr>
                        <a:t>May petition the court for relief if not a SVP and when the person has spent ten consecutive years in the community without being convicted of a disqualifying offense during that time period.  RCW 9A.44.142(1)(b)</a:t>
                      </a: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5032">
                <a:tc>
                  <a:txBody>
                    <a:bodyPr/>
                    <a:lstStyle/>
                    <a:p>
                      <a:pPr marL="0" marR="0">
                        <a:spcBef>
                          <a:spcPts val="0"/>
                        </a:spcBef>
                        <a:spcAft>
                          <a:spcPts val="0"/>
                        </a:spcAft>
                      </a:pPr>
                      <a:r>
                        <a:rPr lang="en-US" sz="900" b="1">
                          <a:latin typeface="Times New Roman"/>
                          <a:ea typeface="Times New Roman"/>
                        </a:rPr>
                        <a:t>Child Molestation 1</a:t>
                      </a:r>
                      <a:endParaRPr lang="en-US" sz="900">
                        <a:latin typeface="Times New Roman"/>
                        <a:ea typeface="Times New Roman"/>
                      </a:endParaRPr>
                    </a:p>
                    <a:p>
                      <a:pPr marL="0" marR="0">
                        <a:spcBef>
                          <a:spcPts val="0"/>
                        </a:spcBef>
                        <a:spcAft>
                          <a:spcPts val="0"/>
                        </a:spcAft>
                      </a:pPr>
                      <a:r>
                        <a:rPr lang="en-US" sz="900" b="1">
                          <a:latin typeface="Times New Roman"/>
                          <a:ea typeface="Times New Roman"/>
                        </a:rPr>
                        <a:t>RCW 9A.44.083</a:t>
                      </a:r>
                      <a:endParaRPr lang="en-US" sz="900">
                        <a:latin typeface="Times New Roman"/>
                        <a:ea typeface="Times New Roman"/>
                      </a:endParaRPr>
                    </a:p>
                    <a:p>
                      <a:pPr marL="0" marR="0">
                        <a:spcBef>
                          <a:spcPts val="0"/>
                        </a:spcBef>
                        <a:spcAft>
                          <a:spcPts val="0"/>
                        </a:spcAft>
                      </a:pPr>
                      <a:r>
                        <a:rPr lang="en-US" sz="900" b="1">
                          <a:latin typeface="Times New Roman"/>
                          <a:ea typeface="Times New Roman"/>
                        </a:rPr>
                        <a:t>Class B felony (crimes 7/1/88 -  7/1/90)</a:t>
                      </a:r>
                      <a:endParaRPr lang="en-US" sz="900">
                        <a:latin typeface="Times New Roman"/>
                        <a:ea typeface="Times New Roman"/>
                      </a:endParaRP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latin typeface="Times New Roman"/>
                          <a:ea typeface="Times New Roman"/>
                        </a:rPr>
                        <a:t>For Class B Child Molestation 1 (crimes committed prior to 7/1/90), 15 year* registration period</a:t>
                      </a:r>
                    </a:p>
                    <a:p>
                      <a:pPr marL="0" marR="0">
                        <a:spcBef>
                          <a:spcPts val="0"/>
                        </a:spcBef>
                        <a:spcAft>
                          <a:spcPts val="0"/>
                        </a:spcAft>
                      </a:pPr>
                      <a:r>
                        <a:rPr lang="en-US" sz="900" dirty="0">
                          <a:latin typeface="Times New Roman"/>
                          <a:ea typeface="Times New Roman"/>
                        </a:rPr>
                        <a:t>May petition 24 months after completion of jail time for offense, no new sex/ kidnap offenses, no FTR conviction for 24 months prior to petition.   RCW 9A.44.143(3).  </a:t>
                      </a:r>
                    </a:p>
                    <a:p>
                      <a:pPr marL="0" marR="0">
                        <a:spcBef>
                          <a:spcPts val="0"/>
                        </a:spcBef>
                        <a:spcAft>
                          <a:spcPts val="0"/>
                        </a:spcAft>
                      </a:pPr>
                      <a:r>
                        <a:rPr lang="en-US" sz="900" dirty="0">
                          <a:latin typeface="Times New Roman"/>
                          <a:ea typeface="Times New Roman"/>
                        </a:rPr>
                        <a:t>Eligible for RCW 9A.44.141 deregistration by sheriff’s office after 15 years.*  </a:t>
                      </a: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latin typeface="Times New Roman"/>
                          <a:ea typeface="Times New Roman"/>
                        </a:rPr>
                        <a:t>For Class B Child Molestation 1 (crimes committed prior to 7/1/90), 15 year* registration period</a:t>
                      </a:r>
                    </a:p>
                    <a:p>
                      <a:pPr marL="0" marR="0">
                        <a:spcBef>
                          <a:spcPts val="0"/>
                        </a:spcBef>
                        <a:spcAft>
                          <a:spcPts val="0"/>
                        </a:spcAft>
                      </a:pPr>
                      <a:r>
                        <a:rPr lang="en-US" sz="900" dirty="0">
                          <a:latin typeface="Times New Roman"/>
                          <a:ea typeface="Times New Roman"/>
                        </a:rPr>
                        <a:t>May petition the court for relief if not a SVP and when the person has spent ten consecutive years in the community without being convicted of a disqualifying offense during that time period.  RCW 9A.44.142(1)(b)</a:t>
                      </a:r>
                    </a:p>
                    <a:p>
                      <a:pPr marL="0" marR="0">
                        <a:spcBef>
                          <a:spcPts val="0"/>
                        </a:spcBef>
                        <a:spcAft>
                          <a:spcPts val="0"/>
                        </a:spcAft>
                      </a:pPr>
                      <a:r>
                        <a:rPr lang="en-US" sz="900" dirty="0">
                          <a:latin typeface="Times New Roman"/>
                          <a:ea typeface="Times New Roman"/>
                        </a:rPr>
                        <a:t>Eligible for RCW 9A.44.141 deregistration by sheriff’s office after 15 years.*  </a:t>
                      </a:r>
                    </a:p>
                  </a:txBody>
                  <a:tcPr marL="59765" marR="597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609600" y="609600"/>
            <a:ext cx="4038600" cy="3886200"/>
          </a:xfrm>
          <a:ln>
            <a:solidFill>
              <a:schemeClr val="tx1"/>
            </a:solidFill>
          </a:ln>
        </p:spPr>
        <p:txBody>
          <a:bodyPr/>
          <a:lstStyle/>
          <a:p>
            <a:pPr>
              <a:buNone/>
            </a:pPr>
            <a:r>
              <a:rPr lang="en-US" sz="1400" b="1" dirty="0" smtClean="0"/>
              <a:t>Child Molestation 1</a:t>
            </a:r>
            <a:endParaRPr lang="en-US" sz="1400" dirty="0" smtClean="0"/>
          </a:p>
          <a:p>
            <a:pPr>
              <a:buNone/>
            </a:pPr>
            <a:r>
              <a:rPr lang="en-US" sz="1400" b="1" dirty="0" smtClean="0"/>
              <a:t>RCW 9A.44.083</a:t>
            </a:r>
            <a:endParaRPr lang="en-US" sz="1400" dirty="0" smtClean="0"/>
          </a:p>
          <a:p>
            <a:pPr>
              <a:buNone/>
            </a:pPr>
            <a:r>
              <a:rPr lang="en-US" sz="1400" b="1" dirty="0" smtClean="0"/>
              <a:t>Class A felony (crimes 7/1/90 and after)</a:t>
            </a:r>
            <a:endParaRPr lang="en-US" sz="1400" dirty="0" smtClean="0"/>
          </a:p>
          <a:p>
            <a:pPr>
              <a:buNone/>
            </a:pPr>
            <a:r>
              <a:rPr lang="en-US" sz="1400" b="1" dirty="0" smtClean="0"/>
              <a:t> </a:t>
            </a:r>
            <a:endParaRPr lang="en-US" sz="1400" dirty="0" smtClean="0"/>
          </a:p>
          <a:p>
            <a:pPr>
              <a:buNone/>
            </a:pPr>
            <a:r>
              <a:rPr lang="en-US" sz="1400" dirty="0" smtClean="0"/>
              <a:t>A person is guilty of child molestation in the first degree when the person has, or knowingly causes another person under the age of eighteen to have, sexual contact with another who is less than twelve years old and not married to the perpetrator and the perpetrator is at least thirty-six months older than the victim.</a:t>
            </a:r>
            <a:br>
              <a:rPr lang="en-US" sz="1400" dirty="0" smtClean="0"/>
            </a:br>
            <a:endParaRPr lang="en-US" sz="1400" dirty="0" smtClean="0"/>
          </a:p>
          <a:p>
            <a:pPr>
              <a:buNone/>
            </a:pPr>
            <a:r>
              <a:rPr lang="en-US" sz="1400" b="1" dirty="0" smtClean="0"/>
              <a:t>***Attempted Child Molestation 1</a:t>
            </a:r>
            <a:endParaRPr lang="en-US" sz="1400" dirty="0" smtClean="0"/>
          </a:p>
          <a:p>
            <a:pPr>
              <a:buNone/>
            </a:pPr>
            <a:r>
              <a:rPr lang="en-US" sz="1400" b="1" dirty="0" smtClean="0"/>
              <a:t>RCW 9A.44.083, 9A.28.020</a:t>
            </a:r>
            <a:endParaRPr lang="en-US" sz="1400" dirty="0" smtClean="0"/>
          </a:p>
          <a:p>
            <a:pPr>
              <a:buNone/>
            </a:pPr>
            <a:r>
              <a:rPr lang="en-US" sz="1400" b="1" dirty="0" smtClean="0"/>
              <a:t>Class A felony (crimes 9/1/01 and after)</a:t>
            </a:r>
            <a:endParaRPr lang="en-US" sz="1400" dirty="0" smtClean="0"/>
          </a:p>
          <a:p>
            <a:endParaRPr lang="en-US" dirty="0"/>
          </a:p>
        </p:txBody>
      </p:sp>
      <p:sp>
        <p:nvSpPr>
          <p:cNvPr id="5" name="Content Placeholder 4"/>
          <p:cNvSpPr>
            <a:spLocks noGrp="1"/>
          </p:cNvSpPr>
          <p:nvPr>
            <p:ph sz="half" idx="2"/>
          </p:nvPr>
        </p:nvSpPr>
        <p:spPr>
          <a:xfrm>
            <a:off x="609600" y="4800600"/>
            <a:ext cx="4038600" cy="1066800"/>
          </a:xfrm>
          <a:ln>
            <a:solidFill>
              <a:schemeClr val="tx1"/>
            </a:solidFill>
          </a:ln>
        </p:spPr>
        <p:txBody>
          <a:bodyPr/>
          <a:lstStyle/>
          <a:p>
            <a:pPr>
              <a:buNone/>
            </a:pPr>
            <a:r>
              <a:rPr lang="en-US" sz="1400" b="1" dirty="0" smtClean="0"/>
              <a:t>Child Molestation 1</a:t>
            </a:r>
            <a:endParaRPr lang="en-US" sz="1400" dirty="0" smtClean="0"/>
          </a:p>
          <a:p>
            <a:pPr>
              <a:buNone/>
            </a:pPr>
            <a:r>
              <a:rPr lang="en-US" sz="1400" b="1" dirty="0" smtClean="0"/>
              <a:t>RCW 9A.44.083</a:t>
            </a:r>
            <a:endParaRPr lang="en-US" sz="1400" dirty="0" smtClean="0"/>
          </a:p>
          <a:p>
            <a:pPr>
              <a:buNone/>
            </a:pPr>
            <a:r>
              <a:rPr lang="en-US" sz="1400" b="1" dirty="0" smtClean="0"/>
              <a:t>Class B felony (crimes 7/1/88 -  7/1/90)</a:t>
            </a:r>
            <a:endParaRPr lang="en-US" sz="14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3.33333E-6 2.77556E-17 L 0.51528 -0.00486 " pathEditMode="relative" rAng="0" ptsTypes="AA">
                                      <p:cBhvr>
                                        <p:cTn id="6" dur="2000" fill="hold"/>
                                        <p:tgtEl>
                                          <p:spTgt spid="4">
                                            <p:txEl>
                                              <p:pRg st="2" end="2"/>
                                            </p:txEl>
                                          </p:spTgt>
                                        </p:tgtEl>
                                        <p:attrNameLst>
                                          <p:attrName>ppt_x</p:attrName>
                                          <p:attrName>ppt_y</p:attrName>
                                        </p:attrNameLst>
                                      </p:cBhvr>
                                      <p:rCtr x="258" y="-3"/>
                                    </p:animMotion>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nodeType="clickEffect">
                                  <p:stCondLst>
                                    <p:cond delay="0"/>
                                  </p:stCondLst>
                                  <p:childTnLst>
                                    <p:animMotion origin="layout" path="M 3.33333E-6 -2.22222E-6 L 0.51666 -2.22222E-6 " pathEditMode="relative" rAng="0" ptsTypes="AA">
                                      <p:cBhvr>
                                        <p:cTn id="10" dur="2000" fill="hold"/>
                                        <p:tgtEl>
                                          <p:spTgt spid="4">
                                            <p:txEl>
                                              <p:pRg st="7" end="7"/>
                                            </p:txEl>
                                          </p:spTgt>
                                        </p:tgtEl>
                                        <p:attrNameLst>
                                          <p:attrName>ppt_x</p:attrName>
                                          <p:attrName>ppt_y</p:attrName>
                                        </p:attrNameLst>
                                      </p:cBhvr>
                                      <p:rCtr x="258" y="0"/>
                                    </p:animMotion>
                                  </p:childTnLst>
                                </p:cTn>
                              </p:par>
                            </p:childTnLst>
                          </p:cTn>
                        </p:par>
                      </p:childTnLst>
                    </p:cTn>
                  </p:par>
                  <p:par>
                    <p:cTn id="11" fill="hold">
                      <p:stCondLst>
                        <p:cond delay="indefinite"/>
                      </p:stCondLst>
                      <p:childTnLst>
                        <p:par>
                          <p:cTn id="12" fill="hold">
                            <p:stCondLst>
                              <p:cond delay="0"/>
                            </p:stCondLst>
                            <p:childTnLst>
                              <p:par>
                                <p:cTn id="13" presetID="63" presetClass="path" presetSubtype="0" accel="50000" decel="50000" fill="hold" nodeType="clickEffect">
                                  <p:stCondLst>
                                    <p:cond delay="0"/>
                                  </p:stCondLst>
                                  <p:childTnLst>
                                    <p:animMotion origin="layout" path="M -3.33333E-6 0 L 0.51667 0 " pathEditMode="relative" rAng="0" ptsTypes="AA">
                                      <p:cBhvr>
                                        <p:cTn id="14" dur="2000" fill="hold"/>
                                        <p:tgtEl>
                                          <p:spTgt spid="5">
                                            <p:txEl>
                                              <p:pRg st="2" end="2"/>
                                            </p:txEl>
                                          </p:spTgt>
                                        </p:tgtEl>
                                        <p:attrNameLst>
                                          <p:attrName>ppt_x</p:attrName>
                                          <p:attrName>ppt_y</p:attrName>
                                        </p:attrNameLst>
                                      </p:cBhvr>
                                      <p:rCtr x="25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1- Juvenile </a:t>
            </a:r>
            <a:endParaRPr lang="en-US"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400" b="1" dirty="0" smtClean="0"/>
              <a:t>Child Molestation 1</a:t>
            </a:r>
            <a:endParaRPr lang="en-US" sz="1400" dirty="0" smtClean="0"/>
          </a:p>
          <a:p>
            <a:pPr>
              <a:buNone/>
            </a:pPr>
            <a:r>
              <a:rPr lang="en-US" sz="1400" b="1" dirty="0" smtClean="0"/>
              <a:t>RCW 9A.44.083</a:t>
            </a:r>
            <a:endParaRPr lang="en-US" sz="1400" dirty="0" smtClean="0"/>
          </a:p>
          <a:p>
            <a:pPr>
              <a:buNone/>
            </a:pPr>
            <a:r>
              <a:rPr lang="en-US" sz="1400" b="1" dirty="0" smtClean="0"/>
              <a:t>Class A felony (crimes 7/1/90 and after)</a:t>
            </a:r>
            <a:endParaRPr lang="en-US" sz="1400" dirty="0" smtClean="0"/>
          </a:p>
          <a:p>
            <a:pPr>
              <a:buNone/>
            </a:pPr>
            <a:r>
              <a:rPr lang="en-US" sz="1400" b="1" dirty="0" smtClean="0"/>
              <a:t> </a:t>
            </a:r>
            <a:endParaRPr lang="en-US" sz="1400" dirty="0" smtClean="0"/>
          </a:p>
          <a:p>
            <a:pPr>
              <a:buNone/>
            </a:pPr>
            <a:r>
              <a:rPr lang="en-US" sz="1400" dirty="0" smtClean="0"/>
              <a:t>A person is guilty of child molestation in the first degree when the person has, or knowingly causes another person under the age of eighteen to have, sexual contact with another who is less than twelve years old and not married to the perpetrator and the perpetrator is at least thirty-six months older than the victim.</a:t>
            </a:r>
            <a:br>
              <a:rPr lang="en-US" sz="1400" dirty="0" smtClean="0"/>
            </a:br>
            <a:endParaRPr lang="en-US" sz="1400" dirty="0" smtClean="0"/>
          </a:p>
          <a:p>
            <a:pPr>
              <a:buNone/>
            </a:pPr>
            <a:r>
              <a:rPr lang="en-US" sz="1400" b="1" dirty="0" smtClean="0"/>
              <a:t>***Attempted Child Molestation 1</a:t>
            </a:r>
            <a:endParaRPr lang="en-US" sz="1400" dirty="0" smtClean="0"/>
          </a:p>
          <a:p>
            <a:pPr>
              <a:buNone/>
            </a:pPr>
            <a:r>
              <a:rPr lang="en-US" sz="1400" b="1" dirty="0" smtClean="0"/>
              <a:t>RCW 9A.44.083, 9A.28.020</a:t>
            </a:r>
            <a:endParaRPr lang="en-US" sz="1400" dirty="0" smtClean="0"/>
          </a:p>
          <a:p>
            <a:pPr>
              <a:buNone/>
            </a:pPr>
            <a:r>
              <a:rPr lang="en-US" sz="1400" b="1" dirty="0" smtClean="0"/>
              <a:t>Class A felony (crimes 9/1/01 and after)</a:t>
            </a:r>
            <a:endParaRPr lang="en-US" sz="14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Juvenile Conviction</a:t>
            </a:r>
            <a:endParaRPr lang="en-US" dirty="0"/>
          </a:p>
        </p:txBody>
      </p:sp>
      <p:sp>
        <p:nvSpPr>
          <p:cNvPr id="6" name="Content Placeholder 5"/>
          <p:cNvSpPr>
            <a:spLocks noGrp="1"/>
          </p:cNvSpPr>
          <p:nvPr>
            <p:ph sz="quarter" idx="4"/>
          </p:nvPr>
        </p:nvSpPr>
        <p:spPr>
          <a:ln>
            <a:solidFill>
              <a:schemeClr val="tx1"/>
            </a:solidFill>
          </a:ln>
        </p:spPr>
        <p:txBody>
          <a:bodyPr/>
          <a:lstStyle/>
          <a:p>
            <a:pPr>
              <a:buNone/>
            </a:pPr>
            <a:r>
              <a:rPr lang="en-US" sz="1400" b="1" dirty="0" smtClean="0"/>
              <a:t>Lifetime Registration</a:t>
            </a:r>
            <a:endParaRPr lang="en-US" sz="1400" dirty="0" smtClean="0"/>
          </a:p>
          <a:p>
            <a:pPr>
              <a:buNone/>
            </a:pPr>
            <a:r>
              <a:rPr lang="en-US" sz="1400" dirty="0" smtClean="0"/>
              <a:t> </a:t>
            </a:r>
          </a:p>
          <a:p>
            <a:pPr>
              <a:buNone/>
            </a:pPr>
            <a:r>
              <a:rPr lang="en-US" sz="1400" b="1" dirty="0" smtClean="0"/>
              <a:t>Sex offense is Class A and </a:t>
            </a:r>
            <a:r>
              <a:rPr lang="en-US" sz="1400" b="1" u="sng" dirty="0" smtClean="0"/>
              <a:t>committed</a:t>
            </a:r>
            <a:r>
              <a:rPr lang="en-US" sz="1400" b="1" dirty="0" smtClean="0"/>
              <a:t> when age 15 or older:</a:t>
            </a:r>
            <a:r>
              <a:rPr lang="en-US" sz="1400" dirty="0" smtClean="0"/>
              <a:t>  May petition 60 months after completion of jail time for offense, no new sex/ kidnap offenses, no FTR conviction for 60 months prior to petition.   RCW 9A.44.143(2).  </a:t>
            </a:r>
          </a:p>
          <a:p>
            <a:pPr>
              <a:buNone/>
            </a:pPr>
            <a:r>
              <a:rPr lang="en-US" sz="1400" dirty="0" smtClean="0"/>
              <a:t> </a:t>
            </a:r>
          </a:p>
          <a:p>
            <a:pPr>
              <a:buNone/>
            </a:pPr>
            <a:r>
              <a:rPr lang="en-US" sz="1400" b="1" dirty="0" smtClean="0"/>
              <a:t>Sex offense </a:t>
            </a:r>
            <a:r>
              <a:rPr lang="en-US" sz="1400" b="1" u="sng" dirty="0" smtClean="0"/>
              <a:t>committed</a:t>
            </a:r>
            <a:r>
              <a:rPr lang="en-US" sz="1400" b="1" dirty="0" smtClean="0"/>
              <a:t> when 14 or under:</a:t>
            </a:r>
            <a:r>
              <a:rPr lang="en-US" sz="1400" dirty="0" smtClean="0"/>
              <a:t>  May petition 24 months after completion of jail time for offense, no new sex/ kidnap offenses, no FTR conviction for 24 months prior to petition.   RCW 9A.44.143(3).  </a:t>
            </a:r>
          </a:p>
          <a:p>
            <a:pPr>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1- Adult Class A Offense</a:t>
            </a:r>
            <a:endParaRPr lang="en-US"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400" b="1" dirty="0" smtClean="0"/>
              <a:t>Child Molestation 1</a:t>
            </a:r>
            <a:endParaRPr lang="en-US" sz="1400" dirty="0" smtClean="0"/>
          </a:p>
          <a:p>
            <a:pPr>
              <a:buNone/>
            </a:pPr>
            <a:r>
              <a:rPr lang="en-US" sz="1400" b="1" dirty="0" smtClean="0"/>
              <a:t>RCW 9A.44.083</a:t>
            </a:r>
            <a:endParaRPr lang="en-US" sz="1400" dirty="0" smtClean="0"/>
          </a:p>
          <a:p>
            <a:pPr>
              <a:buNone/>
            </a:pPr>
            <a:r>
              <a:rPr lang="en-US" sz="1400" b="1" dirty="0" smtClean="0"/>
              <a:t>Class A felony (crimes 7/1/90 and after)</a:t>
            </a:r>
            <a:endParaRPr lang="en-US" sz="1400" dirty="0" smtClean="0"/>
          </a:p>
          <a:p>
            <a:pPr>
              <a:buNone/>
            </a:pPr>
            <a:r>
              <a:rPr lang="en-US" sz="1400" b="1" dirty="0" smtClean="0"/>
              <a:t> </a:t>
            </a:r>
            <a:endParaRPr lang="en-US" sz="1400" dirty="0" smtClean="0"/>
          </a:p>
          <a:p>
            <a:pPr>
              <a:buNone/>
            </a:pPr>
            <a:r>
              <a:rPr lang="en-US" sz="1400" dirty="0" smtClean="0"/>
              <a:t>A person is guilty of child molestation in the first degree when the person has, or knowingly causes another person under the age of eighteen to have, sexual contact with another who is less than twelve years old and not married to the perpetrator and the perpetrator is at least thirty-six months older than the victim.</a:t>
            </a:r>
            <a:br>
              <a:rPr lang="en-US" sz="1400" dirty="0" smtClean="0"/>
            </a:br>
            <a:endParaRPr lang="en-US" sz="1400" dirty="0" smtClean="0"/>
          </a:p>
          <a:p>
            <a:pPr>
              <a:buNone/>
            </a:pPr>
            <a:r>
              <a:rPr lang="en-US" sz="1400" b="1" dirty="0" smtClean="0"/>
              <a:t>***Attempted Child Molestation 1</a:t>
            </a:r>
            <a:endParaRPr lang="en-US" sz="1400" dirty="0" smtClean="0"/>
          </a:p>
          <a:p>
            <a:pPr>
              <a:buNone/>
            </a:pPr>
            <a:r>
              <a:rPr lang="en-US" sz="1400" b="1" dirty="0" smtClean="0"/>
              <a:t>RCW 9A.44.083, 9A.28.020</a:t>
            </a:r>
            <a:endParaRPr lang="en-US" sz="1400" dirty="0" smtClean="0"/>
          </a:p>
          <a:p>
            <a:pPr>
              <a:buNone/>
            </a:pPr>
            <a:r>
              <a:rPr lang="en-US" sz="1400" b="1" dirty="0" smtClean="0"/>
              <a:t>Class A felony (crimes 9/1/01 and after)</a:t>
            </a:r>
            <a:endParaRPr lang="en-US" sz="14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Adult Conviction</a:t>
            </a:r>
            <a:endParaRPr lang="en-US" dirty="0"/>
          </a:p>
        </p:txBody>
      </p:sp>
      <p:sp>
        <p:nvSpPr>
          <p:cNvPr id="6" name="Content Placeholder 5"/>
          <p:cNvSpPr>
            <a:spLocks noGrp="1"/>
          </p:cNvSpPr>
          <p:nvPr>
            <p:ph sz="quarter" idx="4"/>
          </p:nvPr>
        </p:nvSpPr>
        <p:spPr>
          <a:ln>
            <a:solidFill>
              <a:schemeClr val="tx1"/>
            </a:solidFill>
          </a:ln>
        </p:spPr>
        <p:txBody>
          <a:bodyPr/>
          <a:lstStyle/>
          <a:p>
            <a:pPr>
              <a:buNone/>
            </a:pPr>
            <a:r>
              <a:rPr lang="en-US" sz="1400" b="1" dirty="0" smtClean="0"/>
              <a:t>Lifetime Registration</a:t>
            </a:r>
            <a:endParaRPr lang="en-US" sz="1400" dirty="0" smtClean="0"/>
          </a:p>
          <a:p>
            <a:pPr>
              <a:buNone/>
            </a:pPr>
            <a:r>
              <a:rPr lang="en-US" sz="1400" b="1" dirty="0" smtClean="0"/>
              <a:t> </a:t>
            </a:r>
            <a:endParaRPr lang="en-US" sz="1400" dirty="0" smtClean="0"/>
          </a:p>
          <a:p>
            <a:pPr>
              <a:buNone/>
            </a:pPr>
            <a:r>
              <a:rPr lang="en-US" sz="1400" dirty="0" smtClean="0"/>
              <a:t>May petition the court for relief if not a SVP and when the person has spent ten consecutive years in the community without being convicted of a disqualifying offense during that time period.  RCW 9A.44.142(1)(b)</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1- Adult Class B Offense</a:t>
            </a:r>
            <a:endParaRPr lang="en-US"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400" b="1" dirty="0" smtClean="0"/>
              <a:t>Child Molestation 1</a:t>
            </a:r>
            <a:endParaRPr lang="en-US" sz="1400" dirty="0" smtClean="0"/>
          </a:p>
          <a:p>
            <a:pPr>
              <a:buNone/>
            </a:pPr>
            <a:r>
              <a:rPr lang="en-US" sz="1400" b="1" dirty="0" smtClean="0"/>
              <a:t>RCW 9A.44.083</a:t>
            </a:r>
            <a:endParaRPr lang="en-US" sz="1400" dirty="0" smtClean="0"/>
          </a:p>
          <a:p>
            <a:pPr>
              <a:buNone/>
            </a:pPr>
            <a:r>
              <a:rPr lang="en-US" sz="1400" b="1" dirty="0" smtClean="0"/>
              <a:t>Class B felony (crimes 7/1/88 -  7/1/90)</a:t>
            </a:r>
            <a:endParaRPr lang="en-US" sz="14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Adult Conviction</a:t>
            </a:r>
            <a:endParaRPr lang="en-US" dirty="0"/>
          </a:p>
        </p:txBody>
      </p:sp>
      <p:sp>
        <p:nvSpPr>
          <p:cNvPr id="6" name="Content Placeholder 5"/>
          <p:cNvSpPr>
            <a:spLocks noGrp="1"/>
          </p:cNvSpPr>
          <p:nvPr>
            <p:ph sz="quarter" idx="4"/>
          </p:nvPr>
        </p:nvSpPr>
        <p:spPr>
          <a:ln>
            <a:solidFill>
              <a:schemeClr val="tx1"/>
            </a:solidFill>
          </a:ln>
        </p:spPr>
        <p:txBody>
          <a:bodyPr/>
          <a:lstStyle/>
          <a:p>
            <a:pPr>
              <a:buNone/>
            </a:pPr>
            <a:r>
              <a:rPr lang="en-US" sz="1400" dirty="0" smtClean="0"/>
              <a:t>For Class B Child Molestation 1 (crimes committed prior to 7/1/90), 15 year* registration period</a:t>
            </a:r>
          </a:p>
          <a:p>
            <a:pPr>
              <a:buNone/>
            </a:pPr>
            <a:r>
              <a:rPr lang="en-US" sz="1400" dirty="0" smtClean="0"/>
              <a:t> </a:t>
            </a:r>
          </a:p>
          <a:p>
            <a:pPr>
              <a:buNone/>
            </a:pPr>
            <a:r>
              <a:rPr lang="en-US" sz="1400" dirty="0" smtClean="0"/>
              <a:t>May petition the court for relief if not a SVP and when the person has spent ten consecutive years in the community without being convicted of a disqualifying offense during that time period.  RCW 9A.44.142(1)(b)</a:t>
            </a:r>
          </a:p>
          <a:p>
            <a:pPr>
              <a:buNone/>
            </a:pPr>
            <a:r>
              <a:rPr lang="en-US" sz="1400" dirty="0" smtClean="0"/>
              <a:t> </a:t>
            </a:r>
          </a:p>
          <a:p>
            <a:pPr>
              <a:buNone/>
            </a:pPr>
            <a:r>
              <a:rPr lang="en-US" sz="1400" dirty="0" smtClean="0"/>
              <a:t>Eligible for RCW 9A.44.141 deregistration by sheriff’s office after 15 years* if not a SVP, no other sex/kidnapping offenses.   </a:t>
            </a:r>
            <a:endParaRPr lang="en-US" sz="1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Aggravated Offense Example- Incest 1</a:t>
            </a:r>
            <a:endParaRPr lang="en-US" sz="3600"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400" b="1" dirty="0" smtClean="0"/>
              <a:t>Incest 1</a:t>
            </a:r>
            <a:endParaRPr lang="en-US" sz="1400" dirty="0" smtClean="0"/>
          </a:p>
          <a:p>
            <a:pPr>
              <a:buNone/>
            </a:pPr>
            <a:r>
              <a:rPr lang="en-US" sz="1400" b="1" dirty="0" smtClean="0"/>
              <a:t>RCW 9A.64.020(1)</a:t>
            </a:r>
            <a:endParaRPr lang="en-US" sz="1400" dirty="0" smtClean="0"/>
          </a:p>
          <a:p>
            <a:pPr>
              <a:buNone/>
            </a:pPr>
            <a:r>
              <a:rPr lang="en-US" sz="1400" b="1" dirty="0" smtClean="0"/>
              <a:t>Class B Felony</a:t>
            </a:r>
            <a:endParaRPr lang="en-US" sz="1400" dirty="0" smtClean="0"/>
          </a:p>
          <a:p>
            <a:pPr>
              <a:buNone/>
            </a:pPr>
            <a:r>
              <a:rPr lang="en-US" sz="1400" dirty="0" smtClean="0"/>
              <a:t> </a:t>
            </a:r>
          </a:p>
          <a:p>
            <a:pPr>
              <a:buNone/>
            </a:pPr>
            <a:r>
              <a:rPr lang="en-US" sz="1400" dirty="0" smtClean="0"/>
              <a:t>A person is guilty of incest in the first degree if he or she engages in sexual intercourse with a person whom he or she knows to be related to him or her, either legitimately or illegitimately, as an ancestor, descendant, brother, or sister of either the whole or the half blood.</a:t>
            </a:r>
          </a:p>
          <a:p>
            <a:pPr>
              <a:buNone/>
            </a:pPr>
            <a:endParaRPr lang="en-US" sz="14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Adult Conviction</a:t>
            </a:r>
            <a:endParaRPr lang="en-US" dirty="0"/>
          </a:p>
        </p:txBody>
      </p:sp>
      <p:sp>
        <p:nvSpPr>
          <p:cNvPr id="6" name="Content Placeholder 5"/>
          <p:cNvSpPr>
            <a:spLocks noGrp="1"/>
          </p:cNvSpPr>
          <p:nvPr>
            <p:ph sz="quarter" idx="4"/>
          </p:nvPr>
        </p:nvSpPr>
        <p:spPr>
          <a:ln>
            <a:solidFill>
              <a:schemeClr val="tx1"/>
            </a:solidFill>
          </a:ln>
        </p:spPr>
        <p:txBody>
          <a:bodyPr/>
          <a:lstStyle/>
          <a:p>
            <a:pPr>
              <a:buNone/>
            </a:pPr>
            <a:r>
              <a:rPr lang="en-US" sz="1400" dirty="0" smtClean="0"/>
              <a:t>15 year* registration period</a:t>
            </a:r>
          </a:p>
          <a:p>
            <a:r>
              <a:rPr lang="en-US" sz="1400" u="sng" dirty="0" smtClean="0"/>
              <a:t>Except, may be an aggravated offense requiring lifetime registration under some circumstances and when committed on or after July 22, 2001.  See Aggravated Offense Definition above.  </a:t>
            </a:r>
          </a:p>
          <a:p>
            <a:pPr>
              <a:buNone/>
            </a:pPr>
            <a:r>
              <a:rPr lang="en-US" sz="1400" dirty="0" smtClean="0"/>
              <a:t> </a:t>
            </a:r>
          </a:p>
          <a:p>
            <a:pPr>
              <a:buNone/>
            </a:pPr>
            <a:r>
              <a:rPr lang="en-US" sz="1400" dirty="0" smtClean="0"/>
              <a:t>May petition the court for relief if not a SVP and when the person has spent ten consecutive years in the community without being convicted of a disqualifying offense during that time period.  RCW 9A.44.142(1)(b)</a:t>
            </a:r>
          </a:p>
          <a:p>
            <a:pPr>
              <a:buNone/>
            </a:pPr>
            <a:r>
              <a:rPr lang="en-US" sz="1400" dirty="0" smtClean="0"/>
              <a:t> </a:t>
            </a:r>
          </a:p>
          <a:p>
            <a:pPr>
              <a:buNone/>
            </a:pPr>
            <a:r>
              <a:rPr lang="en-US" sz="1400" dirty="0" smtClean="0"/>
              <a:t>Eligible for RCW 9A.44.141 deregistration by sheriff’s office after 15 years* if not an aggravated offense, not a SVP, no other sex/kidnapping offenses.  </a:t>
            </a:r>
          </a:p>
          <a:p>
            <a:pPr>
              <a:buNone/>
            </a:pPr>
            <a:endParaRPr lang="en-US" sz="1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Possible Aggravated Offense?</a:t>
            </a:r>
            <a:endParaRPr lang="en-US" sz="3600" dirty="0"/>
          </a:p>
        </p:txBody>
      </p:sp>
      <p:sp>
        <p:nvSpPr>
          <p:cNvPr id="7" name="Content Placeholder 6"/>
          <p:cNvSpPr>
            <a:spLocks noGrp="1"/>
          </p:cNvSpPr>
          <p:nvPr>
            <p:ph idx="1"/>
          </p:nvPr>
        </p:nvSpPr>
        <p:spPr/>
        <p:txBody>
          <a:bodyPr/>
          <a:lstStyle/>
          <a:p>
            <a:r>
              <a:rPr lang="en-US" dirty="0" smtClean="0"/>
              <a:t>Review Aggravated Offense Definition</a:t>
            </a:r>
          </a:p>
          <a:p>
            <a:r>
              <a:rPr lang="en-US" dirty="0" smtClean="0"/>
              <a:t>Read carefully</a:t>
            </a:r>
          </a:p>
          <a:p>
            <a:r>
              <a:rPr lang="en-US" dirty="0" smtClean="0"/>
              <a:t>Only ADULT crimes 7/22/01 and after</a:t>
            </a:r>
          </a:p>
          <a:p>
            <a:r>
              <a:rPr lang="en-US" dirty="0" smtClean="0"/>
              <a:t>If it applies, then lifetime registration</a:t>
            </a:r>
          </a:p>
          <a:p>
            <a:r>
              <a:rPr lang="en-US" dirty="0" smtClean="0"/>
              <a:t>If it applies, follow guidelines in adult section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2012?</a:t>
            </a:r>
            <a:endParaRPr lang="en-US" dirty="0"/>
          </a:p>
        </p:txBody>
      </p:sp>
      <p:sp>
        <p:nvSpPr>
          <p:cNvPr id="3" name="Content Placeholder 2"/>
          <p:cNvSpPr>
            <a:spLocks noGrp="1"/>
          </p:cNvSpPr>
          <p:nvPr>
            <p:ph idx="1"/>
          </p:nvPr>
        </p:nvSpPr>
        <p:spPr/>
        <p:txBody>
          <a:bodyPr/>
          <a:lstStyle/>
          <a:p>
            <a:r>
              <a:rPr lang="en-US" dirty="0" smtClean="0"/>
              <a:t>New </a:t>
            </a:r>
            <a:r>
              <a:rPr lang="en-US" dirty="0" err="1" smtClean="0"/>
              <a:t>Registerable</a:t>
            </a:r>
            <a:r>
              <a:rPr lang="en-US" dirty="0" smtClean="0"/>
              <a:t> Offense:  Promoting Prostitution 1 or 2 (Second Conviction)</a:t>
            </a:r>
          </a:p>
          <a:p>
            <a:r>
              <a:rPr lang="en-US" dirty="0" smtClean="0"/>
              <a:t>Certain provisions in RCW 9A.44.142 regarding Lifetime Registration/ Petition for Relief of Registration for Aggravated Offenses sunset on July 1, 2012</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Aggravated Offense Example- Incest 1</a:t>
            </a:r>
            <a:endParaRPr lang="en-US" sz="3600"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400" b="1" dirty="0" smtClean="0"/>
              <a:t>Incest 1</a:t>
            </a:r>
            <a:endParaRPr lang="en-US" sz="1400" dirty="0" smtClean="0"/>
          </a:p>
          <a:p>
            <a:pPr>
              <a:buNone/>
            </a:pPr>
            <a:r>
              <a:rPr lang="en-US" sz="1400" b="1" dirty="0" smtClean="0"/>
              <a:t>RCW 9A.64.020(1)</a:t>
            </a:r>
            <a:endParaRPr lang="en-US" sz="1400" dirty="0" smtClean="0"/>
          </a:p>
          <a:p>
            <a:pPr>
              <a:buNone/>
            </a:pPr>
            <a:r>
              <a:rPr lang="en-US" sz="1400" b="1" dirty="0" smtClean="0"/>
              <a:t>Class B Felony</a:t>
            </a:r>
            <a:endParaRPr lang="en-US" sz="1400" dirty="0" smtClean="0"/>
          </a:p>
          <a:p>
            <a:pPr>
              <a:buNone/>
            </a:pPr>
            <a:r>
              <a:rPr lang="en-US" sz="1400" dirty="0" smtClean="0"/>
              <a:t> </a:t>
            </a:r>
          </a:p>
          <a:p>
            <a:r>
              <a:rPr lang="en-US" sz="1400" dirty="0" smtClean="0"/>
              <a:t>sexual intercourse </a:t>
            </a:r>
          </a:p>
          <a:p>
            <a:r>
              <a:rPr lang="en-US" sz="1400" dirty="0" smtClean="0"/>
              <a:t>with a person whom he or she knows to be related to him or her, either legitimately or illegitimately, as an ancestor, descendant, brother, or sister of either the whole or the half blood.</a:t>
            </a:r>
          </a:p>
          <a:p>
            <a:pPr>
              <a:buNone/>
            </a:pPr>
            <a:endParaRPr lang="en-US" sz="14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Aggravated Offense</a:t>
            </a:r>
            <a:endParaRPr lang="en-US" dirty="0"/>
          </a:p>
        </p:txBody>
      </p:sp>
      <p:sp>
        <p:nvSpPr>
          <p:cNvPr id="6" name="Content Placeholder 5"/>
          <p:cNvSpPr>
            <a:spLocks noGrp="1"/>
          </p:cNvSpPr>
          <p:nvPr>
            <p:ph sz="quarter" idx="4"/>
          </p:nvPr>
        </p:nvSpPr>
        <p:spPr>
          <a:ln>
            <a:solidFill>
              <a:schemeClr val="tx1"/>
            </a:solidFill>
          </a:ln>
        </p:spPr>
        <p:txBody>
          <a:bodyPr/>
          <a:lstStyle/>
          <a:p>
            <a:endParaRPr lang="en-US" sz="1400" dirty="0" smtClean="0"/>
          </a:p>
          <a:p>
            <a:r>
              <a:rPr lang="en-US" sz="1400" dirty="0" smtClean="0"/>
              <a:t>Adult offense on or after 7/22/01</a:t>
            </a:r>
          </a:p>
          <a:p>
            <a:r>
              <a:rPr lang="en-US" sz="1400" dirty="0" smtClean="0"/>
              <a:t>Sexual Intercourse</a:t>
            </a:r>
          </a:p>
          <a:p>
            <a:r>
              <a:rPr lang="en-US" sz="3200" b="1" u="sng" dirty="0" smtClean="0"/>
              <a:t>With Victim under the age of 12</a:t>
            </a:r>
          </a:p>
          <a:p>
            <a:endParaRPr lang="en-US" sz="1400" dirty="0" smtClean="0"/>
          </a:p>
          <a:p>
            <a:r>
              <a:rPr lang="en-US" sz="1400" dirty="0" smtClean="0"/>
              <a:t>If it is an aggravated offense, offender has lifetime </a:t>
            </a:r>
            <a:r>
              <a:rPr lang="en-US" sz="1400" dirty="0" smtClean="0"/>
              <a:t>registration</a:t>
            </a:r>
            <a:r>
              <a:rPr lang="en-US" sz="1400" dirty="0" smtClean="0"/>
              <a:t> </a:t>
            </a:r>
            <a:r>
              <a:rPr lang="en-US" sz="1400" dirty="0" smtClean="0"/>
              <a:t>and must petition court for relief.  Offender will not be eligible for administrative relief after 15 years.  </a:t>
            </a:r>
          </a:p>
          <a:p>
            <a:endParaRPr lang="en-US" sz="1400" dirty="0" smtClean="0"/>
          </a:p>
          <a:p>
            <a:pPr>
              <a:buNone/>
            </a:pPr>
            <a:endParaRPr lang="en-US" sz="14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Voyeurism</a:t>
            </a:r>
            <a:endParaRPr lang="en-US" sz="3600" dirty="0"/>
          </a:p>
        </p:txBody>
      </p:sp>
      <p:sp>
        <p:nvSpPr>
          <p:cNvPr id="3" name="Text Placeholder 2"/>
          <p:cNvSpPr>
            <a:spLocks noGrp="1"/>
          </p:cNvSpPr>
          <p:nvPr>
            <p:ph type="body" idx="1"/>
          </p:nvPr>
        </p:nvSpPr>
        <p:spPr>
          <a:solidFill>
            <a:schemeClr val="bg1">
              <a:lumMod val="85000"/>
            </a:schemeClr>
          </a:solidFill>
          <a:ln>
            <a:solidFill>
              <a:schemeClr val="tx1"/>
            </a:solidFill>
          </a:ln>
        </p:spPr>
        <p:txBody>
          <a:bodyPr/>
          <a:lstStyle/>
          <a:p>
            <a:r>
              <a:rPr lang="en-US" dirty="0" smtClean="0"/>
              <a:t>Crime</a:t>
            </a:r>
            <a:endParaRPr lang="en-US" dirty="0"/>
          </a:p>
        </p:txBody>
      </p:sp>
      <p:sp>
        <p:nvSpPr>
          <p:cNvPr id="4" name="Content Placeholder 3"/>
          <p:cNvSpPr>
            <a:spLocks noGrp="1"/>
          </p:cNvSpPr>
          <p:nvPr>
            <p:ph sz="half" idx="2"/>
          </p:nvPr>
        </p:nvSpPr>
        <p:spPr>
          <a:ln>
            <a:solidFill>
              <a:schemeClr val="tx1"/>
            </a:solidFill>
          </a:ln>
        </p:spPr>
        <p:txBody>
          <a:bodyPr/>
          <a:lstStyle/>
          <a:p>
            <a:pPr>
              <a:buNone/>
            </a:pPr>
            <a:r>
              <a:rPr lang="en-US" sz="1200" b="1" dirty="0" smtClean="0"/>
              <a:t>Voyeurism</a:t>
            </a:r>
            <a:endParaRPr lang="en-US" sz="1200" dirty="0" smtClean="0"/>
          </a:p>
          <a:p>
            <a:pPr>
              <a:buNone/>
            </a:pPr>
            <a:r>
              <a:rPr lang="en-US" sz="1200" b="1" dirty="0" smtClean="0"/>
              <a:t>RCW 9A.44.115</a:t>
            </a:r>
            <a:endParaRPr lang="en-US" sz="1200" dirty="0" smtClean="0"/>
          </a:p>
          <a:p>
            <a:pPr>
              <a:buNone/>
            </a:pPr>
            <a:r>
              <a:rPr lang="en-US" sz="1200" b="1" dirty="0" smtClean="0"/>
              <a:t>Class C Felony</a:t>
            </a:r>
            <a:endParaRPr lang="en-US" sz="1200" dirty="0" smtClean="0"/>
          </a:p>
          <a:p>
            <a:pPr>
              <a:buNone/>
            </a:pPr>
            <a:r>
              <a:rPr lang="en-US" sz="1200" b="1" dirty="0" smtClean="0"/>
              <a:t>	</a:t>
            </a:r>
            <a:endParaRPr lang="en-US" sz="1200" dirty="0" smtClean="0"/>
          </a:p>
          <a:p>
            <a:pPr>
              <a:buNone/>
            </a:pPr>
            <a:r>
              <a:rPr lang="en-US" sz="1200" dirty="0" smtClean="0"/>
              <a:t>A person commits the crime of voyeurism if, for the purpose of arousing or gratifying the sexual desire of any person, he or she knowingly views, photographs, or films:</a:t>
            </a:r>
            <a:br>
              <a:rPr lang="en-US" sz="1200" dirty="0" smtClean="0"/>
            </a:br>
            <a:r>
              <a:rPr lang="en-US" sz="1200" dirty="0" smtClean="0"/>
              <a:t>     (a) Another person without that person's knowledge and consent while the person being viewed, photographed, or filmed is in a place where he or she would have a reasonable expectation of privacy; or</a:t>
            </a:r>
            <a:br>
              <a:rPr lang="en-US" sz="1200" dirty="0" smtClean="0"/>
            </a:br>
            <a:r>
              <a:rPr lang="en-US" sz="1200" dirty="0" smtClean="0"/>
              <a:t>     (b) The intimate areas of another person without that person's knowledge and consent and under circumstances where the person has a reasonable expectation of privacy, whether in a public or private place.</a:t>
            </a:r>
          </a:p>
          <a:p>
            <a:pPr>
              <a:buNone/>
            </a:pPr>
            <a:endParaRPr lang="en-US" sz="1200" dirty="0"/>
          </a:p>
        </p:txBody>
      </p:sp>
      <p:sp>
        <p:nvSpPr>
          <p:cNvPr id="5" name="Text Placeholder 4"/>
          <p:cNvSpPr>
            <a:spLocks noGrp="1"/>
          </p:cNvSpPr>
          <p:nvPr>
            <p:ph type="body" sz="quarter" idx="3"/>
          </p:nvPr>
        </p:nvSpPr>
        <p:spPr>
          <a:solidFill>
            <a:schemeClr val="bg1">
              <a:lumMod val="85000"/>
            </a:schemeClr>
          </a:solidFill>
          <a:ln>
            <a:solidFill>
              <a:schemeClr val="tx1"/>
            </a:solidFill>
          </a:ln>
        </p:spPr>
        <p:txBody>
          <a:bodyPr/>
          <a:lstStyle/>
          <a:p>
            <a:r>
              <a:rPr lang="en-US" dirty="0" smtClean="0"/>
              <a:t>Adult Conviction</a:t>
            </a:r>
            <a:endParaRPr lang="en-US" dirty="0"/>
          </a:p>
        </p:txBody>
      </p:sp>
      <p:sp>
        <p:nvSpPr>
          <p:cNvPr id="6" name="Content Placeholder 5"/>
          <p:cNvSpPr>
            <a:spLocks noGrp="1"/>
          </p:cNvSpPr>
          <p:nvPr>
            <p:ph sz="quarter" idx="4"/>
          </p:nvPr>
        </p:nvSpPr>
        <p:spPr>
          <a:ln>
            <a:solidFill>
              <a:schemeClr val="tx1"/>
            </a:solidFill>
          </a:ln>
        </p:spPr>
        <p:txBody>
          <a:bodyPr/>
          <a:lstStyle/>
          <a:p>
            <a:pPr>
              <a:buNone/>
            </a:pPr>
            <a:r>
              <a:rPr lang="en-US" sz="1400" dirty="0" smtClean="0"/>
              <a:t>10 year* registration period</a:t>
            </a:r>
          </a:p>
          <a:p>
            <a:pPr>
              <a:buNone/>
            </a:pPr>
            <a:r>
              <a:rPr lang="en-US" sz="1400" dirty="0" smtClean="0"/>
              <a:t> </a:t>
            </a:r>
          </a:p>
          <a:p>
            <a:pPr>
              <a:buNone/>
            </a:pPr>
            <a:r>
              <a:rPr lang="en-US" sz="1400" dirty="0" smtClean="0"/>
              <a:t>May petition the court for relief if not a SVP and when the person has spent ten consecutive years in the community without being convicted of a disqualifying offense during that time period.  RCW 9A.44.142(1)(b)</a:t>
            </a:r>
          </a:p>
          <a:p>
            <a:pPr>
              <a:buNone/>
            </a:pPr>
            <a:r>
              <a:rPr lang="en-US" sz="1400" dirty="0" smtClean="0"/>
              <a:t> </a:t>
            </a:r>
          </a:p>
          <a:p>
            <a:pPr>
              <a:buNone/>
            </a:pPr>
            <a:r>
              <a:rPr lang="en-US" sz="1400" dirty="0" smtClean="0"/>
              <a:t>Eligible for RCW 9A.44.141 deregistration by sheriff’s office after 10 years* if not a SVP, no other sex/kidnapping offenses.    </a:t>
            </a:r>
          </a:p>
          <a:p>
            <a:pPr>
              <a:buNone/>
            </a:pPr>
            <a:endParaRPr lang="en-US" sz="1400" dirty="0" smtClean="0"/>
          </a:p>
          <a:p>
            <a:pPr>
              <a:buNone/>
            </a:pPr>
            <a:r>
              <a:rPr lang="en-US" sz="1400" b="1" dirty="0" smtClean="0"/>
              <a:t>Didn’t include aggravated possibility since the only option would be sexual intercourse/ contact with a victim under 12.    </a:t>
            </a:r>
          </a:p>
          <a:p>
            <a:pPr>
              <a:buNone/>
            </a:pPr>
            <a:endParaRPr lang="en-US" sz="1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than one sex/kidnap offense</a:t>
            </a:r>
            <a:endParaRPr lang="en-US" dirty="0"/>
          </a:p>
        </p:txBody>
      </p:sp>
      <p:sp>
        <p:nvSpPr>
          <p:cNvPr id="7" name="Content Placeholder 6"/>
          <p:cNvSpPr>
            <a:spLocks noGrp="1"/>
          </p:cNvSpPr>
          <p:nvPr>
            <p:ph idx="1"/>
          </p:nvPr>
        </p:nvSpPr>
        <p:spPr/>
        <p:txBody>
          <a:bodyPr/>
          <a:lstStyle/>
          <a:p>
            <a:r>
              <a:rPr lang="en-US" dirty="0" smtClean="0"/>
              <a:t>Lifetime </a:t>
            </a:r>
            <a:r>
              <a:rPr lang="en-US" dirty="0" smtClean="0"/>
              <a:t>registration</a:t>
            </a:r>
            <a:endParaRPr lang="en-US" dirty="0" smtClean="0"/>
          </a:p>
          <a:p>
            <a:r>
              <a:rPr lang="en-US" dirty="0" smtClean="0"/>
              <a:t>Always checking full criminal history before relief of registration</a:t>
            </a:r>
          </a:p>
          <a:p>
            <a:r>
              <a:rPr lang="en-US" dirty="0" smtClean="0"/>
              <a:t>Look at requirements of both offenses- follow more stringent requirements</a:t>
            </a:r>
          </a:p>
          <a:p>
            <a:r>
              <a:rPr lang="en-US" dirty="0" smtClean="0"/>
              <a:t>Example:  </a:t>
            </a:r>
            <a:r>
              <a:rPr lang="en-US" dirty="0" err="1" smtClean="0"/>
              <a:t>Ind</a:t>
            </a:r>
            <a:r>
              <a:rPr lang="en-US" dirty="0" smtClean="0"/>
              <a:t> </a:t>
            </a:r>
            <a:r>
              <a:rPr lang="en-US" dirty="0" err="1" smtClean="0"/>
              <a:t>Libs</a:t>
            </a:r>
            <a:r>
              <a:rPr lang="en-US" dirty="0" smtClean="0"/>
              <a:t> with Forcible Compulsion after 6/8/00- cannot petition; CMIP- could petition after 10 years</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SVPs (RCW 71.09.020)</a:t>
            </a:r>
            <a:endParaRPr lang="en-US" b="1" dirty="0"/>
          </a:p>
        </p:txBody>
      </p:sp>
      <p:sp>
        <p:nvSpPr>
          <p:cNvPr id="3" name="Content Placeholder 2"/>
          <p:cNvSpPr>
            <a:spLocks noGrp="1"/>
          </p:cNvSpPr>
          <p:nvPr>
            <p:ph idx="1"/>
          </p:nvPr>
        </p:nvSpPr>
        <p:spPr>
          <a:xfrm>
            <a:off x="457200" y="1600200"/>
            <a:ext cx="8229600" cy="4267200"/>
          </a:xfrm>
        </p:spPr>
        <p:txBody>
          <a:bodyPr/>
          <a:lstStyle/>
          <a:p>
            <a:r>
              <a:rPr lang="en-US" sz="2800" dirty="0" smtClean="0"/>
              <a:t>A person who has been determined to be a sexually violent predator may not petition for relief of registration pursuant to RCW 9A.44.142(2)(a)(</a:t>
            </a:r>
            <a:r>
              <a:rPr lang="en-US" sz="2800" dirty="0" err="1" smtClean="0"/>
              <a:t>i</a:t>
            </a:r>
            <a:r>
              <a:rPr lang="en-US" sz="2800" dirty="0" smtClean="0"/>
              <a:t>) </a:t>
            </a:r>
          </a:p>
          <a:p>
            <a:r>
              <a:rPr lang="en-US" sz="2800" dirty="0" smtClean="0"/>
              <a:t>SVP provisions not contained in 9A.44.143, but arguably apply to juveniles who are later found to be SVPs as adults.</a:t>
            </a:r>
          </a:p>
          <a:p>
            <a:r>
              <a:rPr lang="en-US" sz="2800" dirty="0" smtClean="0"/>
              <a:t>Offenders who may not petition for relief of registration.  May petition for relief of community notification requirements after 15 years* pursuant to 9A.44.142(2)(b).</a:t>
            </a:r>
            <a:endParaRPr lang="en-US"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to Register	</a:t>
            </a:r>
            <a:endParaRPr lang="en-US" dirty="0"/>
          </a:p>
        </p:txBody>
      </p:sp>
      <p:sp>
        <p:nvSpPr>
          <p:cNvPr id="3" name="Content Placeholder 2"/>
          <p:cNvSpPr>
            <a:spLocks noGrp="1"/>
          </p:cNvSpPr>
          <p:nvPr>
            <p:ph idx="1"/>
          </p:nvPr>
        </p:nvSpPr>
        <p:spPr>
          <a:xfrm>
            <a:off x="457200" y="1524000"/>
            <a:ext cx="8229600" cy="4343400"/>
          </a:xfrm>
        </p:spPr>
        <p:txBody>
          <a:bodyPr/>
          <a:lstStyle/>
          <a:p>
            <a:r>
              <a:rPr lang="en-US" dirty="0" smtClean="0"/>
              <a:t>Different types with different consequences</a:t>
            </a:r>
          </a:p>
          <a:p>
            <a:pPr lvl="1"/>
            <a:r>
              <a:rPr lang="en-US" dirty="0" smtClean="0"/>
              <a:t>Class B- 2 prior felony FTRs</a:t>
            </a:r>
          </a:p>
          <a:p>
            <a:pPr lvl="2"/>
            <a:r>
              <a:rPr lang="en-US" dirty="0" smtClean="0"/>
              <a:t>Class B has an independent 15 year registration</a:t>
            </a:r>
          </a:p>
          <a:p>
            <a:pPr lvl="2"/>
            <a:r>
              <a:rPr lang="en-US" dirty="0" smtClean="0"/>
              <a:t>Attempt of a Class B= Class C</a:t>
            </a:r>
          </a:p>
          <a:p>
            <a:pPr lvl="1"/>
            <a:r>
              <a:rPr lang="en-US" dirty="0" smtClean="0"/>
              <a:t>Class C- 1 prior or no prior felony FTRs</a:t>
            </a:r>
          </a:p>
          <a:p>
            <a:pPr lvl="2"/>
            <a:r>
              <a:rPr lang="en-US" dirty="0" smtClean="0"/>
              <a:t>First felony FTR does NOT have independent registration requirement</a:t>
            </a:r>
          </a:p>
          <a:p>
            <a:pPr lvl="2"/>
            <a:r>
              <a:rPr lang="en-US" dirty="0" smtClean="0"/>
              <a:t>Second felony FTR DOES have a 10 year registration period</a:t>
            </a:r>
          </a:p>
          <a:p>
            <a:pPr lvl="2"/>
            <a:r>
              <a:rPr lang="en-US" dirty="0" smtClean="0"/>
              <a:t>Attempt of a Class C FTR= Gross </a:t>
            </a:r>
            <a:r>
              <a:rPr lang="en-US" dirty="0" err="1" smtClean="0"/>
              <a:t>Misd</a:t>
            </a:r>
            <a:r>
              <a:rPr lang="en-US" dirty="0" smtClean="0"/>
              <a:t>. </a:t>
            </a:r>
          </a:p>
          <a:p>
            <a:pPr lvl="2">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Certain offenses cannot petition</a:t>
            </a:r>
            <a:endParaRPr lang="en-US" dirty="0"/>
          </a:p>
        </p:txBody>
      </p:sp>
      <p:sp>
        <p:nvSpPr>
          <p:cNvPr id="3" name="Content Placeholder 2"/>
          <p:cNvSpPr>
            <a:spLocks noGrp="1"/>
          </p:cNvSpPr>
          <p:nvPr>
            <p:ph idx="1"/>
          </p:nvPr>
        </p:nvSpPr>
        <p:spPr>
          <a:xfrm>
            <a:off x="457200" y="1676400"/>
            <a:ext cx="8229600" cy="4191000"/>
          </a:xfrm>
        </p:spPr>
        <p:txBody>
          <a:bodyPr/>
          <a:lstStyle/>
          <a:p>
            <a:pPr lvl="0"/>
            <a:r>
              <a:rPr lang="en-US" sz="2400" b="1" dirty="0" smtClean="0"/>
              <a:t>Convicted as an adult of a sex/ kidnapping offense that is a Class A felony and that was committed with forcible compulsion on or after June 8, 2000 may not petition for relief.  </a:t>
            </a:r>
          </a:p>
          <a:p>
            <a:pPr lvl="1"/>
            <a:r>
              <a:rPr lang="en-US" b="1" dirty="0" smtClean="0"/>
              <a:t>More of an issue for attorneys</a:t>
            </a:r>
          </a:p>
          <a:p>
            <a:pPr lvl="1"/>
            <a:r>
              <a:rPr lang="en-US" b="1" dirty="0" smtClean="0"/>
              <a:t>The only class A kidnapping offense is Kidnap 1/ Kidnap 1-SM</a:t>
            </a:r>
          </a:p>
          <a:p>
            <a:pPr lvl="2"/>
            <a:r>
              <a:rPr lang="en-US" b="1" dirty="0" smtClean="0"/>
              <a:t>But forcible compulsion not an element</a:t>
            </a:r>
          </a:p>
          <a:p>
            <a:pPr lvl="1"/>
            <a:r>
              <a:rPr lang="en-US" b="1" dirty="0" smtClean="0"/>
              <a:t>Rape 1, Rape 2, Ind. Liberties have FC elements + others</a:t>
            </a:r>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Forcible Compulsion Definition</a:t>
            </a:r>
            <a:endParaRPr lang="en-US" dirty="0"/>
          </a:p>
        </p:txBody>
      </p:sp>
      <p:sp>
        <p:nvSpPr>
          <p:cNvPr id="3" name="Content Placeholder 2"/>
          <p:cNvSpPr>
            <a:spLocks noGrp="1"/>
          </p:cNvSpPr>
          <p:nvPr>
            <p:ph idx="1"/>
          </p:nvPr>
        </p:nvSpPr>
        <p:spPr/>
        <p:txBody>
          <a:bodyPr/>
          <a:lstStyle/>
          <a:p>
            <a:r>
              <a:rPr lang="en-US" dirty="0" smtClean="0"/>
              <a:t>RCW 9A.44.010(6) “Forcible compulsion” means physical force which overcomes resistance, or a threat, express or implied, that places a person in fear of death or physical injury to herself or himself or another person, or in fear that she or he or another person will be kidnapped.</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Chart</a:t>
            </a:r>
            <a:endParaRPr lang="en-US" dirty="0"/>
          </a:p>
        </p:txBody>
      </p:sp>
      <p:sp>
        <p:nvSpPr>
          <p:cNvPr id="3" name="Content Placeholder 2"/>
          <p:cNvSpPr>
            <a:spLocks noGrp="1"/>
          </p:cNvSpPr>
          <p:nvPr>
            <p:ph idx="1"/>
          </p:nvPr>
        </p:nvSpPr>
        <p:spPr/>
        <p:txBody>
          <a:bodyPr/>
          <a:lstStyle/>
          <a:p>
            <a:r>
              <a:rPr lang="en-US" dirty="0" smtClean="0"/>
              <a:t>Contact me with questions, concerns, ideas, corrections..</a:t>
            </a:r>
          </a:p>
          <a:p>
            <a:pPr>
              <a:buNone/>
            </a:pP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3"/>
          <p:cNvSpPr>
            <a:spLocks noGrp="1"/>
          </p:cNvSpPr>
          <p:nvPr>
            <p:ph type="ctrTitle"/>
          </p:nvPr>
        </p:nvSpPr>
        <p:spPr/>
        <p:txBody>
          <a:bodyPr/>
          <a:lstStyle/>
          <a:p>
            <a:r>
              <a:rPr lang="en-US" smtClean="0"/>
              <a:t>Fixed Residence/ Lacks a Fixed Residence</a:t>
            </a:r>
          </a:p>
        </p:txBody>
      </p:sp>
      <p:sp>
        <p:nvSpPr>
          <p:cNvPr id="59394" name="Subtitle 4"/>
          <p:cNvSpPr>
            <a:spLocks noGrp="1"/>
          </p:cNvSpPr>
          <p:nvPr>
            <p:ph type="subTitle" idx="1"/>
          </p:nvPr>
        </p:nvSpPr>
        <p:spPr/>
        <p:txBody>
          <a:bodyPr/>
          <a:lstStyle/>
          <a:p>
            <a:r>
              <a:rPr lang="en-US" smtClean="0"/>
              <a:t>RCW 9A.44.128</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smtClean="0"/>
              <a:t>Fixed Residence/ </a:t>
            </a:r>
            <a:br>
              <a:rPr lang="en-US" smtClean="0"/>
            </a:br>
            <a:r>
              <a:rPr lang="en-US" smtClean="0"/>
              <a:t>Lacks a fixed residence</a:t>
            </a:r>
          </a:p>
        </p:txBody>
      </p:sp>
      <p:sp>
        <p:nvSpPr>
          <p:cNvPr id="61442" name="Content Placeholder 2"/>
          <p:cNvSpPr>
            <a:spLocks noGrp="1"/>
          </p:cNvSpPr>
          <p:nvPr>
            <p:ph idx="1"/>
          </p:nvPr>
        </p:nvSpPr>
        <p:spPr/>
        <p:txBody>
          <a:bodyPr/>
          <a:lstStyle/>
          <a:p>
            <a:r>
              <a:rPr lang="en-US" smtClean="0"/>
              <a:t>5203 attempts to codify practice and input from law enforcement</a:t>
            </a:r>
          </a:p>
          <a:p>
            <a:r>
              <a:rPr lang="en-US" smtClean="0"/>
              <a:t>Not without problems/ </a:t>
            </a:r>
            <a:r>
              <a:rPr lang="en-US" i="1" smtClean="0"/>
              <a:t>email</a:t>
            </a:r>
            <a:r>
              <a:rPr lang="en-US" smtClean="0"/>
              <a:t> me</a:t>
            </a:r>
          </a:p>
          <a:p>
            <a:endParaRPr lang="en-US" smtClean="0"/>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1066800"/>
          </a:xfrm>
        </p:spPr>
        <p:txBody>
          <a:bodyPr/>
          <a:lstStyle/>
          <a:p>
            <a:r>
              <a:rPr lang="en-US" dirty="0" smtClean="0"/>
              <a:t>Recap of 2011 changes</a:t>
            </a:r>
            <a:endParaRPr lang="en-US" dirty="0"/>
          </a:p>
        </p:txBody>
      </p:sp>
      <p:sp>
        <p:nvSpPr>
          <p:cNvPr id="3" name="Content Placeholder 2"/>
          <p:cNvSpPr>
            <a:spLocks noGrp="1"/>
          </p:cNvSpPr>
          <p:nvPr>
            <p:ph idx="1"/>
          </p:nvPr>
        </p:nvSpPr>
        <p:spPr>
          <a:xfrm>
            <a:off x="457200" y="1447800"/>
            <a:ext cx="8229600" cy="4419600"/>
          </a:xfrm>
        </p:spPr>
        <p:txBody>
          <a:bodyPr/>
          <a:lstStyle/>
          <a:p>
            <a:r>
              <a:rPr lang="en-US" dirty="0" smtClean="0"/>
              <a:t>Effective 7/22/11</a:t>
            </a:r>
          </a:p>
          <a:p>
            <a:r>
              <a:rPr lang="en-US" dirty="0" smtClean="0"/>
              <a:t>Fixed Residence/ Lacking a Fixed Address definition</a:t>
            </a:r>
          </a:p>
          <a:p>
            <a:r>
              <a:rPr lang="en-US" dirty="0" smtClean="0"/>
              <a:t>Penalty Section (RCW 9A.44.132) was amended to break out each type of FTR:</a:t>
            </a:r>
          </a:p>
          <a:p>
            <a:pPr lvl="1" eaLnBrk="1" hangingPunct="1"/>
            <a:r>
              <a:rPr lang="en-US" dirty="0" smtClean="0"/>
              <a:t>0 priors  .132(1)(a)(</a:t>
            </a:r>
            <a:r>
              <a:rPr lang="en-US" dirty="0" err="1" smtClean="0"/>
              <a:t>i</a:t>
            </a:r>
            <a:r>
              <a:rPr lang="en-US" dirty="0" smtClean="0"/>
              <a:t>)</a:t>
            </a:r>
          </a:p>
          <a:p>
            <a:pPr lvl="1" eaLnBrk="1" hangingPunct="1"/>
            <a:r>
              <a:rPr lang="en-US" dirty="0" smtClean="0"/>
              <a:t>1 prior  .132(1)(a)(ii)</a:t>
            </a:r>
          </a:p>
          <a:p>
            <a:pPr lvl="1" eaLnBrk="1" hangingPunct="1"/>
            <a:r>
              <a:rPr lang="en-US" dirty="0" smtClean="0"/>
              <a:t>2 priors  .132(2)</a:t>
            </a:r>
          </a:p>
          <a:p>
            <a:pPr lvl="1" eaLnBrk="1" hangingPunct="1"/>
            <a:r>
              <a:rPr lang="en-US" dirty="0" smtClean="0"/>
              <a:t>Prior FTRS are elements of the crime: Out of State FTRs count- if we can prove them.</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Fixed Residence</a:t>
            </a:r>
          </a:p>
        </p:txBody>
      </p:sp>
      <p:sp>
        <p:nvSpPr>
          <p:cNvPr id="63490" name="Content Placeholder 2"/>
          <p:cNvSpPr>
            <a:spLocks noGrp="1"/>
          </p:cNvSpPr>
          <p:nvPr>
            <p:ph idx="1"/>
          </p:nvPr>
        </p:nvSpPr>
        <p:spPr>
          <a:xfrm>
            <a:off x="457200" y="1524000"/>
            <a:ext cx="8229600" cy="4343400"/>
          </a:xfrm>
        </p:spPr>
        <p:txBody>
          <a:bodyPr/>
          <a:lstStyle/>
          <a:p>
            <a:r>
              <a:rPr lang="en-US" sz="2000" smtClean="0"/>
              <a:t>"Fixed residence" means a building that a person lawfully and habitually uses as living quarters a majority of the week.   Uses as living quarters means to conduct activities consistent with the common understanding of residing, such as sleeping; eating; keeping personal belongings; receiving mail; and paying utilities,  rent, or mortgage.  A nonpermanent structure including, but not limited to, a motor home, travel trailer, camper, or boat may qualify as a residence provided it is lawfully and habitually used as living quarters a majority of the week, primarily kept at one location with a physical address, and the location it is kept at is either owned or rented by the person or used by the person with the permission of the owner or renter.   A shelter program may qualify as a residence provided it is a shelter program designed to provide temporary living accommodations for the homeless, provides an offender with a personally assigned living space, and the offender is permitted to store belongings in the living space.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Content Placeholder 2"/>
          <p:cNvSpPr>
            <a:spLocks noGrp="1"/>
          </p:cNvSpPr>
          <p:nvPr>
            <p:ph idx="1"/>
          </p:nvPr>
        </p:nvSpPr>
        <p:spPr>
          <a:xfrm>
            <a:off x="457200" y="609600"/>
            <a:ext cx="8229600" cy="5257800"/>
          </a:xfrm>
        </p:spPr>
        <p:txBody>
          <a:bodyPr/>
          <a:lstStyle/>
          <a:p>
            <a:r>
              <a:rPr lang="en-US" u="sng" smtClean="0"/>
              <a:t>"Fixed residence"</a:t>
            </a:r>
            <a:r>
              <a:rPr lang="en-US" smtClean="0"/>
              <a:t> means a building that a person lawfully and habitually uses as living quarters a majority of the week.   </a:t>
            </a:r>
          </a:p>
          <a:p>
            <a:pPr>
              <a:buFont typeface="Wingdings" pitchFamily="2" charset="2"/>
              <a:buNone/>
            </a:pPr>
            <a:endParaRPr lang="en-US" smtClean="0"/>
          </a:p>
          <a:p>
            <a:r>
              <a:rPr lang="en-US" u="sng" smtClean="0"/>
              <a:t>Uses as living quarters</a:t>
            </a:r>
            <a:r>
              <a:rPr lang="en-US" smtClean="0"/>
              <a:t> means to conduct activities consistent with the common understanding of residing, such as sleeping; eating; keeping personal belongings; receiving mail; and paying utilities,  rent, or mortgage.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Content Placeholder 2"/>
          <p:cNvSpPr>
            <a:spLocks noGrp="1"/>
          </p:cNvSpPr>
          <p:nvPr>
            <p:ph idx="1"/>
          </p:nvPr>
        </p:nvSpPr>
        <p:spPr>
          <a:xfrm>
            <a:off x="457200" y="381000"/>
            <a:ext cx="8229600" cy="6248400"/>
          </a:xfrm>
        </p:spPr>
        <p:txBody>
          <a:bodyPr/>
          <a:lstStyle/>
          <a:p>
            <a:r>
              <a:rPr lang="en-US" sz="2400" smtClean="0"/>
              <a:t>Lawfully and habitually uses as living quarters a majority of the week.   </a:t>
            </a:r>
          </a:p>
          <a:p>
            <a:pPr lvl="1"/>
            <a:r>
              <a:rPr lang="en-US" sz="2000" smtClean="0"/>
              <a:t> Is he allowed to stay here?</a:t>
            </a:r>
          </a:p>
          <a:p>
            <a:pPr lvl="1"/>
            <a:r>
              <a:rPr lang="en-US" sz="2000" smtClean="0"/>
              <a:t> Is he regularly staying here a set number of days a week?  How often?</a:t>
            </a:r>
          </a:p>
          <a:p>
            <a:r>
              <a:rPr lang="en-US" sz="2400" smtClean="0"/>
              <a:t>Uses as living quarters means to conduct activities consistent with the common understanding of residing, </a:t>
            </a:r>
            <a:r>
              <a:rPr lang="en-US" sz="2400" u="sng" smtClean="0"/>
              <a:t>such as:</a:t>
            </a:r>
          </a:p>
          <a:p>
            <a:pPr lvl="1"/>
            <a:r>
              <a:rPr lang="en-US" sz="2000" smtClean="0"/>
              <a:t>sleeping; - how often?</a:t>
            </a:r>
          </a:p>
          <a:p>
            <a:pPr lvl="1"/>
            <a:r>
              <a:rPr lang="en-US" sz="2000" smtClean="0"/>
              <a:t>eating;  - how often?</a:t>
            </a:r>
          </a:p>
          <a:p>
            <a:pPr lvl="1"/>
            <a:r>
              <a:rPr lang="en-US" sz="2000" smtClean="0"/>
              <a:t>keeping personal belongings;  - what?</a:t>
            </a:r>
          </a:p>
          <a:p>
            <a:pPr lvl="1"/>
            <a:r>
              <a:rPr lang="en-US" sz="2000" smtClean="0"/>
              <a:t>receiving mail;  - what does he receive?</a:t>
            </a:r>
          </a:p>
          <a:p>
            <a:pPr lvl="1"/>
            <a:r>
              <a:rPr lang="en-US" sz="2000" smtClean="0"/>
              <a:t>and paying utilities, rent, or mortgage.  - what does he pay?</a:t>
            </a:r>
          </a:p>
          <a:p>
            <a:pPr lvl="2"/>
            <a:r>
              <a:rPr lang="en-US" sz="2000" smtClean="0"/>
              <a:t>doesn’t have to be all of these</a:t>
            </a:r>
          </a:p>
          <a:p>
            <a:pPr lvl="2"/>
            <a:r>
              <a:rPr lang="en-US" sz="2000" smtClean="0"/>
              <a:t>these are examples of the “common understanding of residing”</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Content Placeholder 2"/>
          <p:cNvSpPr>
            <a:spLocks noGrp="1"/>
          </p:cNvSpPr>
          <p:nvPr>
            <p:ph idx="1"/>
          </p:nvPr>
        </p:nvSpPr>
        <p:spPr>
          <a:xfrm>
            <a:off x="457200" y="685800"/>
            <a:ext cx="8229600" cy="4343400"/>
          </a:xfrm>
        </p:spPr>
        <p:txBody>
          <a:bodyPr/>
          <a:lstStyle/>
          <a:p>
            <a:r>
              <a:rPr lang="en-US" u="sng" smtClean="0"/>
              <a:t>A nonpermanent structure</a:t>
            </a:r>
            <a:r>
              <a:rPr lang="en-US" smtClean="0"/>
              <a:t> including, but not limited to, a motor home, travel trailer, camper, or boat may qualify as a residence provided it is lawfully and habitually used as living quarters a majority of the week, primarily kept at one location with a physical address, and the location it is kept at is either owned or rented by the person or used by the person with the permission of the owner or renter.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Content Placeholder 2"/>
          <p:cNvSpPr>
            <a:spLocks noGrp="1"/>
          </p:cNvSpPr>
          <p:nvPr>
            <p:ph idx="1"/>
          </p:nvPr>
        </p:nvSpPr>
        <p:spPr>
          <a:xfrm>
            <a:off x="457200" y="685800"/>
            <a:ext cx="8229600" cy="4419600"/>
          </a:xfrm>
        </p:spPr>
        <p:txBody>
          <a:bodyPr/>
          <a:lstStyle/>
          <a:p>
            <a:r>
              <a:rPr lang="en-US" smtClean="0"/>
              <a:t>This group of people will always be difficult to fit into a rule</a:t>
            </a:r>
          </a:p>
          <a:p>
            <a:r>
              <a:rPr lang="en-US" smtClean="0"/>
              <a:t>Meant to allow offenders living in a boat, motor home, camper in a fixed spot to register to that location</a:t>
            </a:r>
          </a:p>
          <a:p>
            <a:pPr lvl="1"/>
            <a:r>
              <a:rPr lang="en-US" smtClean="0"/>
              <a:t>Provides more information via community notification</a:t>
            </a:r>
          </a:p>
          <a:p>
            <a:r>
              <a:rPr lang="en-US" smtClean="0"/>
              <a:t>Excludes squatters, transient people who aren’t staying for very long</a:t>
            </a:r>
          </a:p>
          <a:p>
            <a:r>
              <a:rPr lang="en-US" smtClean="0"/>
              <a:t>Prevents the “I didn’t know he was staying on my property defense”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Content Placeholder 2"/>
          <p:cNvSpPr>
            <a:spLocks noGrp="1"/>
          </p:cNvSpPr>
          <p:nvPr>
            <p:ph idx="1"/>
          </p:nvPr>
        </p:nvSpPr>
        <p:spPr>
          <a:xfrm>
            <a:off x="457200" y="1524000"/>
            <a:ext cx="8229600" cy="4343400"/>
          </a:xfrm>
        </p:spPr>
        <p:txBody>
          <a:bodyPr/>
          <a:lstStyle/>
          <a:p>
            <a:r>
              <a:rPr lang="en-US" u="sng" smtClean="0"/>
              <a:t>A shelter program </a:t>
            </a:r>
            <a:r>
              <a:rPr lang="en-US" smtClean="0"/>
              <a:t>may qualify as a residence provided it is a shelter program designed to provide temporary living accommodations for the homeless, provides an offender with a personally assigned living space, and the offender is permitted to store belongings in the living space.</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Content Placeholder 2"/>
          <p:cNvSpPr>
            <a:spLocks noGrp="1"/>
          </p:cNvSpPr>
          <p:nvPr>
            <p:ph idx="1"/>
          </p:nvPr>
        </p:nvSpPr>
        <p:spPr/>
        <p:txBody>
          <a:bodyPr/>
          <a:lstStyle/>
          <a:p>
            <a:r>
              <a:rPr lang="en-US" smtClean="0"/>
              <a:t>Meant to allow offenders to register to transitional housing, treatment programs, etc. where the stay is much longer than night-to-night.</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r>
              <a:rPr lang="en-US" smtClean="0"/>
              <a:t>Lacks a Fixed Residence</a:t>
            </a:r>
          </a:p>
        </p:txBody>
      </p:sp>
      <p:sp>
        <p:nvSpPr>
          <p:cNvPr id="77826" name="Content Placeholder 2"/>
          <p:cNvSpPr>
            <a:spLocks noGrp="1"/>
          </p:cNvSpPr>
          <p:nvPr>
            <p:ph idx="1"/>
          </p:nvPr>
        </p:nvSpPr>
        <p:spPr>
          <a:xfrm>
            <a:off x="457200" y="1676400"/>
            <a:ext cx="8229600" cy="4800600"/>
          </a:xfrm>
        </p:spPr>
        <p:txBody>
          <a:bodyPr/>
          <a:lstStyle/>
          <a:p>
            <a:pPr>
              <a:buFont typeface="Wingdings" pitchFamily="2" charset="2"/>
              <a:buNone/>
            </a:pPr>
            <a:r>
              <a:rPr lang="en-US" dirty="0" smtClean="0"/>
              <a:t>   "Lacks a  fixed residence" means the person does not have a living situation that meets the definition of a fixed residence and includes, but is not limited to, a shelter program designed to provide temporary living accommodations for the homeless, an outdoor sleeping location, or locations where the person does not have permission to stay.</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2"/>
          <p:cNvSpPr>
            <a:spLocks noGrp="1"/>
          </p:cNvSpPr>
          <p:nvPr>
            <p:ph idx="1"/>
          </p:nvPr>
        </p:nvSpPr>
        <p:spPr>
          <a:xfrm>
            <a:off x="457200" y="1447800"/>
            <a:ext cx="8229600" cy="4419600"/>
          </a:xfrm>
        </p:spPr>
        <p:txBody>
          <a:bodyPr/>
          <a:lstStyle/>
          <a:p>
            <a:r>
              <a:rPr lang="en-US" smtClean="0"/>
              <a:t>Homeless:</a:t>
            </a:r>
          </a:p>
          <a:p>
            <a:pPr lvl="1"/>
            <a:r>
              <a:rPr lang="en-US" smtClean="0"/>
              <a:t>Staying at a night-to-night shelter with no guarantee of a spot</a:t>
            </a:r>
          </a:p>
          <a:p>
            <a:pPr lvl="1"/>
            <a:r>
              <a:rPr lang="en-US" smtClean="0"/>
              <a:t>Squatting in abandoned buildings</a:t>
            </a:r>
          </a:p>
          <a:p>
            <a:pPr lvl="1"/>
            <a:r>
              <a:rPr lang="en-US" smtClean="0"/>
              <a:t>Camping, sleeping on the streets</a:t>
            </a:r>
          </a:p>
          <a:p>
            <a:pPr lvl="1"/>
            <a:r>
              <a:rPr lang="en-US" smtClean="0"/>
              <a:t>Other situations that don’t fall under definition of fixed residence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residence definitions</a:t>
            </a:r>
            <a:endParaRPr lang="en-US" dirty="0"/>
          </a:p>
        </p:txBody>
      </p:sp>
      <p:sp>
        <p:nvSpPr>
          <p:cNvPr id="3" name="Content Placeholder 2"/>
          <p:cNvSpPr>
            <a:spLocks noGrp="1"/>
          </p:cNvSpPr>
          <p:nvPr>
            <p:ph idx="1"/>
          </p:nvPr>
        </p:nvSpPr>
        <p:spPr/>
        <p:txBody>
          <a:bodyPr/>
          <a:lstStyle/>
          <a:p>
            <a:r>
              <a:rPr lang="en-US" dirty="0" smtClean="0"/>
              <a:t>How is it going so far?</a:t>
            </a:r>
          </a:p>
          <a:p>
            <a:r>
              <a:rPr lang="en-US" dirty="0" smtClean="0"/>
              <a:t>Issues?</a:t>
            </a:r>
          </a:p>
          <a:p>
            <a:r>
              <a:rPr lang="en-US" dirty="0" smtClean="0"/>
              <a:t>Questions?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228600" y="457200"/>
            <a:ext cx="8686800" cy="1371600"/>
          </a:xfrm>
        </p:spPr>
        <p:txBody>
          <a:bodyPr/>
          <a:lstStyle/>
          <a:p>
            <a:pPr eaLnBrk="1" hangingPunct="1"/>
            <a:r>
              <a:rPr lang="en-US" dirty="0" smtClean="0"/>
              <a:t>Recap of 2010 Changes</a:t>
            </a:r>
          </a:p>
        </p:txBody>
      </p:sp>
      <p:sp>
        <p:nvSpPr>
          <p:cNvPr id="18434" name="Rectangle 3"/>
          <p:cNvSpPr>
            <a:spLocks noGrp="1" noChangeArrowheads="1"/>
          </p:cNvSpPr>
          <p:nvPr>
            <p:ph type="body" idx="1"/>
          </p:nvPr>
        </p:nvSpPr>
        <p:spPr/>
        <p:txBody>
          <a:bodyPr/>
          <a:lstStyle/>
          <a:p>
            <a:pPr eaLnBrk="1" hangingPunct="1"/>
            <a:r>
              <a:rPr lang="en-US" dirty="0" smtClean="0"/>
              <a:t>2010 Bills:  6414 and 2534</a:t>
            </a:r>
          </a:p>
          <a:p>
            <a:pPr eaLnBrk="1" hangingPunct="1"/>
            <a:r>
              <a:rPr lang="en-US" dirty="0" smtClean="0"/>
              <a:t>Effective 6/10/10</a:t>
            </a:r>
          </a:p>
          <a:p>
            <a:pPr eaLnBrk="1" hangingPunct="1"/>
            <a:r>
              <a:rPr lang="en-US" dirty="0" smtClean="0"/>
              <a:t>Reorganization in 9A.44- new sections, now 9A.44.128-.143</a:t>
            </a:r>
          </a:p>
          <a:p>
            <a:pPr eaLnBrk="1" hangingPunct="1"/>
            <a:r>
              <a:rPr lang="en-US" dirty="0" smtClean="0"/>
              <a:t>Eliminated 90 day reporting for 2s and 3s</a:t>
            </a:r>
          </a:p>
          <a:p>
            <a:pPr eaLnBrk="1" hangingPunct="1"/>
            <a:r>
              <a:rPr lang="en-US" dirty="0" smtClean="0"/>
              <a:t>Streamlined deadlines to 3 business days</a:t>
            </a:r>
          </a:p>
          <a:p>
            <a:pPr eaLnBrk="1" hangingPunct="1"/>
            <a:r>
              <a:rPr lang="en-US" dirty="0" smtClean="0"/>
              <a:t>Certified mail for mail-in registration</a:t>
            </a:r>
          </a:p>
          <a:p>
            <a:pPr eaLnBrk="1" hangingPunct="1">
              <a:buNone/>
            </a:pPr>
            <a:endParaRPr lang="en-US" dirty="0" smtClean="0"/>
          </a:p>
          <a:p>
            <a:pPr eaLnBrk="1" hangingPunct="1"/>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3"/>
          <p:cNvSpPr>
            <a:spLocks noGrp="1"/>
          </p:cNvSpPr>
          <p:nvPr>
            <p:ph type="ctrTitle"/>
          </p:nvPr>
        </p:nvSpPr>
        <p:spPr>
          <a:xfrm>
            <a:off x="2667000" y="1828800"/>
            <a:ext cx="6019800" cy="2209800"/>
          </a:xfrm>
        </p:spPr>
        <p:txBody>
          <a:bodyPr/>
          <a:lstStyle/>
          <a:p>
            <a:r>
              <a:rPr lang="en-US" sz="4000" dirty="0" smtClean="0"/>
              <a:t>Earlier Changes to Registration Requirements</a:t>
            </a:r>
          </a:p>
        </p:txBody>
      </p:sp>
      <p:sp>
        <p:nvSpPr>
          <p:cNvPr id="83970" name="Subtitle 4"/>
          <p:cNvSpPr>
            <a:spLocks noGrp="1"/>
          </p:cNvSpPr>
          <p:nvPr>
            <p:ph type="subTitle" idx="1"/>
          </p:nvPr>
        </p:nvSpPr>
        <p:spPr/>
        <p:txBody>
          <a:bodyPr/>
          <a:lstStyle/>
          <a:p>
            <a:r>
              <a:rPr lang="en-US" dirty="0" smtClean="0"/>
              <a:t>RCW 9A.44.130</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r>
              <a:rPr lang="en-US" smtClean="0"/>
              <a:t>Requirements at Registration</a:t>
            </a:r>
          </a:p>
        </p:txBody>
      </p:sp>
      <p:sp>
        <p:nvSpPr>
          <p:cNvPr id="86018" name="Content Placeholder 2"/>
          <p:cNvSpPr>
            <a:spLocks noGrp="1"/>
          </p:cNvSpPr>
          <p:nvPr>
            <p:ph idx="1"/>
          </p:nvPr>
        </p:nvSpPr>
        <p:spPr/>
        <p:txBody>
          <a:bodyPr/>
          <a:lstStyle/>
          <a:p>
            <a:r>
              <a:rPr lang="en-US" smtClean="0"/>
              <a:t>Provide a “complete </a:t>
            </a:r>
            <a:r>
              <a:rPr lang="en-US" smtClean="0">
                <a:solidFill>
                  <a:srgbClr val="FF0000"/>
                </a:solidFill>
              </a:rPr>
              <a:t>and accurate</a:t>
            </a:r>
            <a:r>
              <a:rPr lang="en-US" smtClean="0"/>
              <a:t>” residential address  9A.44.130(2)(a)</a:t>
            </a:r>
          </a:p>
          <a:p>
            <a:pPr lvl="1"/>
            <a:r>
              <a:rPr lang="en-US" smtClean="0"/>
              <a:t>to deal with offenders who conveniently provide incorrect information</a:t>
            </a:r>
          </a:p>
          <a:p>
            <a:pPr lvl="1"/>
            <a:r>
              <a:rPr lang="en-US" smtClean="0"/>
              <a:t>as always, use good judgment on when to file</a:t>
            </a:r>
          </a:p>
          <a:p>
            <a:pPr lvl="1"/>
            <a:r>
              <a:rPr lang="en-US" smtClean="0"/>
              <a:t>if you can’t find them and can’t remedy mistake- file FTR</a:t>
            </a:r>
          </a:p>
          <a:p>
            <a:pPr lvl="1">
              <a:buFont typeface="Wingdings" pitchFamily="2" charset="2"/>
              <a:buNone/>
            </a:pPr>
            <a:endParaRPr lang="en-US" smtClean="0"/>
          </a:p>
          <a:p>
            <a:endParaRPr lang="en-US"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r>
              <a:rPr lang="en-US" smtClean="0"/>
              <a:t>Address Verification	</a:t>
            </a:r>
          </a:p>
        </p:txBody>
      </p:sp>
      <p:pic>
        <p:nvPicPr>
          <p:cNvPr id="88066" name="Picture 4" descr="sexoffcartoon"/>
          <p:cNvPicPr>
            <a:picLocks noGrp="1" noChangeAspect="1" noChangeArrowheads="1"/>
          </p:cNvPicPr>
          <p:nvPr>
            <p:ph idx="1"/>
          </p:nvPr>
        </p:nvPicPr>
        <p:blipFill>
          <a:blip r:embed="rId3" cstate="print"/>
          <a:srcRect t="17055" r="4651" b="2325"/>
          <a:stretch>
            <a:fillRect/>
          </a:stretch>
        </p:blipFill>
        <p:spPr>
          <a:xfrm>
            <a:off x="738188" y="1676400"/>
            <a:ext cx="7329487" cy="4648200"/>
          </a:xfrm>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1"/>
          <p:cNvSpPr>
            <a:spLocks noGrp="1"/>
          </p:cNvSpPr>
          <p:nvPr>
            <p:ph type="title"/>
          </p:nvPr>
        </p:nvSpPr>
        <p:spPr>
          <a:xfrm>
            <a:off x="457200" y="152400"/>
            <a:ext cx="8229600" cy="1371600"/>
          </a:xfrm>
        </p:spPr>
        <p:txBody>
          <a:bodyPr/>
          <a:lstStyle/>
          <a:p>
            <a:r>
              <a:rPr lang="en-US" smtClean="0"/>
              <a:t>Address Verification</a:t>
            </a:r>
          </a:p>
        </p:txBody>
      </p:sp>
      <p:sp>
        <p:nvSpPr>
          <p:cNvPr id="90114" name="Content Placeholder 2"/>
          <p:cNvSpPr>
            <a:spLocks noGrp="1"/>
          </p:cNvSpPr>
          <p:nvPr>
            <p:ph idx="1"/>
          </p:nvPr>
        </p:nvSpPr>
        <p:spPr>
          <a:xfrm>
            <a:off x="457200" y="1219200"/>
            <a:ext cx="3276600" cy="4648200"/>
          </a:xfrm>
        </p:spPr>
        <p:txBody>
          <a:bodyPr/>
          <a:lstStyle/>
          <a:p>
            <a:endParaRPr lang="en-US" smtClean="0"/>
          </a:p>
          <a:p>
            <a:r>
              <a:rPr lang="en-US" smtClean="0"/>
              <a:t>Can an offender be required to cooperate with address verification?  </a:t>
            </a:r>
            <a:r>
              <a:rPr lang="en-US" u="sng" smtClean="0"/>
              <a:t>YES.</a:t>
            </a:r>
          </a:p>
        </p:txBody>
      </p:sp>
      <p:pic>
        <p:nvPicPr>
          <p:cNvPr id="90115" name="Picture 5" descr="exposer"/>
          <p:cNvPicPr>
            <a:picLocks noChangeAspect="1" noChangeArrowheads="1"/>
          </p:cNvPicPr>
          <p:nvPr/>
        </p:nvPicPr>
        <p:blipFill>
          <a:blip r:embed="rId3" cstate="print"/>
          <a:srcRect t="12857" r="4787" b="-2856"/>
          <a:stretch>
            <a:fillRect/>
          </a:stretch>
        </p:blipFill>
        <p:spPr bwMode="auto">
          <a:xfrm>
            <a:off x="4308475" y="1295400"/>
            <a:ext cx="3894138" cy="533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Content Placeholder 2"/>
          <p:cNvSpPr>
            <a:spLocks noGrp="1"/>
          </p:cNvSpPr>
          <p:nvPr>
            <p:ph idx="1"/>
          </p:nvPr>
        </p:nvSpPr>
        <p:spPr>
          <a:xfrm>
            <a:off x="457200" y="1600200"/>
            <a:ext cx="8229600" cy="4267200"/>
          </a:xfrm>
        </p:spPr>
        <p:txBody>
          <a:bodyPr/>
          <a:lstStyle/>
          <a:p>
            <a:r>
              <a:rPr lang="en-US" smtClean="0"/>
              <a:t>Added to requirements in RCW 9A.44.130:</a:t>
            </a:r>
          </a:p>
          <a:p>
            <a:pPr lvl="1"/>
            <a:r>
              <a:rPr lang="en-US" smtClean="0">
                <a:solidFill>
                  <a:srgbClr val="FF0000"/>
                </a:solidFill>
              </a:rPr>
              <a:t>(2)(b):  “A person may be required to update any of the information required in this subsection in conjunction with any address verification conducted by the county sheriff or as a part of any notice required by this section.”  </a:t>
            </a:r>
          </a:p>
          <a:p>
            <a:r>
              <a:rPr lang="en-US" smtClean="0"/>
              <a:t>Failure to comply= FTR</a:t>
            </a:r>
          </a:p>
          <a:p>
            <a:r>
              <a:rPr lang="en-US" smtClean="0"/>
              <a:t>Add to your forms!</a:t>
            </a:r>
          </a:p>
          <a:p>
            <a:endParaRPr lang="en-US"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itle 3"/>
          <p:cNvSpPr>
            <a:spLocks noGrp="1"/>
          </p:cNvSpPr>
          <p:nvPr>
            <p:ph type="ctrTitle"/>
          </p:nvPr>
        </p:nvSpPr>
        <p:spPr/>
        <p:txBody>
          <a:bodyPr/>
          <a:lstStyle/>
          <a:p>
            <a:r>
              <a:rPr lang="en-US" smtClean="0"/>
              <a:t>Out of State Sex Offenses</a:t>
            </a:r>
          </a:p>
        </p:txBody>
      </p:sp>
      <p:sp>
        <p:nvSpPr>
          <p:cNvPr id="102402" name="Subtitle 4"/>
          <p:cNvSpPr>
            <a:spLocks noGrp="1"/>
          </p:cNvSpPr>
          <p:nvPr>
            <p:ph type="subTitle" idx="1"/>
          </p:nvPr>
        </p:nvSpPr>
        <p:spPr/>
        <p:txBody>
          <a:bodyPr/>
          <a:lstStyle/>
          <a:p>
            <a:endParaRPr lang="en-US"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ChangeArrowheads="1"/>
          </p:cNvSpPr>
          <p:nvPr>
            <p:ph type="title"/>
          </p:nvPr>
        </p:nvSpPr>
        <p:spPr/>
        <p:txBody>
          <a:bodyPr/>
          <a:lstStyle/>
          <a:p>
            <a:pPr eaLnBrk="1" hangingPunct="1"/>
            <a:r>
              <a:rPr lang="en-US" smtClean="0"/>
              <a:t>Out of State Sex Offenses	</a:t>
            </a:r>
          </a:p>
        </p:txBody>
      </p:sp>
      <p:sp>
        <p:nvSpPr>
          <p:cNvPr id="104450" name="Rectangle 3"/>
          <p:cNvSpPr>
            <a:spLocks noGrp="1" noChangeArrowheads="1"/>
          </p:cNvSpPr>
          <p:nvPr>
            <p:ph type="body" idx="1"/>
          </p:nvPr>
        </p:nvSpPr>
        <p:spPr/>
        <p:txBody>
          <a:bodyPr/>
          <a:lstStyle/>
          <a:p>
            <a:pPr eaLnBrk="1" hangingPunct="1"/>
            <a:r>
              <a:rPr lang="en-US" smtClean="0"/>
              <a:t>Registration:  If required to register in state of conviction, then offender is required to register here</a:t>
            </a:r>
          </a:p>
          <a:p>
            <a:pPr lvl="1" eaLnBrk="1" hangingPunct="1"/>
            <a:r>
              <a:rPr lang="en-US" smtClean="0"/>
              <a:t>LIFETIME REGISTRATION (9A.44.140(4))</a:t>
            </a:r>
          </a:p>
          <a:p>
            <a:pPr lvl="1" eaLnBrk="1" hangingPunct="1"/>
            <a:r>
              <a:rPr lang="en-US" smtClean="0"/>
              <a:t>May petition for relief of registration after 15 years  (9A.44.142(1)(c))</a:t>
            </a:r>
          </a:p>
          <a:p>
            <a:pPr lvl="1" eaLnBrk="1" hangingPunct="1"/>
            <a:endParaRPr lang="en-US" smtClean="0"/>
          </a:p>
          <a:p>
            <a:pPr lvl="1"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itle 1"/>
          <p:cNvSpPr>
            <a:spLocks noGrp="1"/>
          </p:cNvSpPr>
          <p:nvPr>
            <p:ph type="title"/>
          </p:nvPr>
        </p:nvSpPr>
        <p:spPr>
          <a:xfrm>
            <a:off x="457200" y="457200"/>
            <a:ext cx="8229600" cy="1828800"/>
          </a:xfrm>
        </p:spPr>
        <p:txBody>
          <a:bodyPr/>
          <a:lstStyle/>
          <a:p>
            <a:r>
              <a:rPr lang="en-US" smtClean="0"/>
              <a:t>Administrative Relief for </a:t>
            </a:r>
            <a:br>
              <a:rPr lang="en-US" smtClean="0"/>
            </a:br>
            <a:r>
              <a:rPr lang="en-US" smtClean="0"/>
              <a:t>Out of State Sex Offenders</a:t>
            </a:r>
          </a:p>
        </p:txBody>
      </p:sp>
      <p:sp>
        <p:nvSpPr>
          <p:cNvPr id="106498" name="Content Placeholder 2"/>
          <p:cNvSpPr>
            <a:spLocks noGrp="1"/>
          </p:cNvSpPr>
          <p:nvPr>
            <p:ph idx="1"/>
          </p:nvPr>
        </p:nvSpPr>
        <p:spPr>
          <a:xfrm>
            <a:off x="457200" y="2057400"/>
            <a:ext cx="8229600" cy="3810000"/>
          </a:xfrm>
        </p:spPr>
        <p:txBody>
          <a:bodyPr/>
          <a:lstStyle/>
          <a:p>
            <a:r>
              <a:rPr lang="en-US" smtClean="0"/>
              <a:t>New section added:  9A.44.141(3)</a:t>
            </a:r>
          </a:p>
          <a:p>
            <a:r>
              <a:rPr lang="en-US" sz="2400" smtClean="0">
                <a:solidFill>
                  <a:srgbClr val="FF0000"/>
                </a:solidFill>
              </a:rPr>
              <a:t>(3)(a) A person who is listed in the central registry as the result of a federal or out-of-state conviction may request the county sheriff to investigate whether the person should be removed from the registry if:</a:t>
            </a:r>
          </a:p>
          <a:p>
            <a:pPr lvl="1"/>
            <a:r>
              <a:rPr lang="en-US" sz="2400" smtClean="0">
                <a:solidFill>
                  <a:srgbClr val="FF0000"/>
                </a:solidFill>
              </a:rPr>
              <a:t>(i) A court in the person’s state of conviction has made an individualized determination that the person should not be required to register; </a:t>
            </a:r>
            <a:r>
              <a:rPr lang="en-US" sz="2400" u="sng" smtClean="0">
                <a:solidFill>
                  <a:srgbClr val="FF0000"/>
                </a:solidFill>
              </a:rPr>
              <a:t>and</a:t>
            </a:r>
          </a:p>
          <a:p>
            <a:pPr lvl="1"/>
            <a:r>
              <a:rPr lang="en-US" sz="2400" smtClean="0">
                <a:solidFill>
                  <a:srgbClr val="FF0000"/>
                </a:solidFill>
              </a:rPr>
              <a:t>(ii) The person provides proof of relief from registration to the county sheriff.</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Content Placeholder 2"/>
          <p:cNvSpPr>
            <a:spLocks noGrp="1"/>
          </p:cNvSpPr>
          <p:nvPr>
            <p:ph idx="1"/>
          </p:nvPr>
        </p:nvSpPr>
        <p:spPr/>
        <p:txBody>
          <a:bodyPr/>
          <a:lstStyle/>
          <a:p>
            <a:r>
              <a:rPr lang="en-US" smtClean="0">
                <a:solidFill>
                  <a:srgbClr val="FF0000"/>
                </a:solidFill>
              </a:rPr>
              <a:t>(b)  If the county sheriff determines the person has been relieved of the duty to register in his or her state of conviction, the county sheriff shall request the Washington state patrol remove the person’s name from the central registry</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itle 1"/>
          <p:cNvSpPr>
            <a:spLocks noGrp="1"/>
          </p:cNvSpPr>
          <p:nvPr>
            <p:ph type="title"/>
          </p:nvPr>
        </p:nvSpPr>
        <p:spPr/>
        <p:txBody>
          <a:bodyPr/>
          <a:lstStyle/>
          <a:p>
            <a:r>
              <a:rPr lang="en-US" smtClean="0"/>
              <a:t>In practice	</a:t>
            </a:r>
          </a:p>
        </p:txBody>
      </p:sp>
      <p:sp>
        <p:nvSpPr>
          <p:cNvPr id="110594" name="Content Placeholder 2"/>
          <p:cNvSpPr>
            <a:spLocks noGrp="1"/>
          </p:cNvSpPr>
          <p:nvPr>
            <p:ph idx="1"/>
          </p:nvPr>
        </p:nvSpPr>
        <p:spPr>
          <a:xfrm>
            <a:off x="457200" y="1600200"/>
            <a:ext cx="8229600" cy="4267200"/>
          </a:xfrm>
        </p:spPr>
        <p:txBody>
          <a:bodyPr/>
          <a:lstStyle/>
          <a:p>
            <a:r>
              <a:rPr lang="en-US" dirty="0" smtClean="0"/>
              <a:t>Offender with out-of-state convictions must:</a:t>
            </a:r>
          </a:p>
          <a:p>
            <a:pPr lvl="1"/>
            <a:r>
              <a:rPr lang="en-US" dirty="0" smtClean="0"/>
              <a:t>Petition in WA after 15 years “in the community”  without “disqualifying offense”</a:t>
            </a:r>
          </a:p>
          <a:p>
            <a:pPr lvl="1"/>
            <a:r>
              <a:rPr lang="en-US" dirty="0" smtClean="0"/>
              <a:t>IF offender has petitioned out of state</a:t>
            </a:r>
          </a:p>
          <a:p>
            <a:pPr lvl="2"/>
            <a:r>
              <a:rPr lang="en-US" dirty="0" smtClean="0"/>
              <a:t>Their burden to alert sheriff’s office AND</a:t>
            </a:r>
          </a:p>
          <a:p>
            <a:pPr lvl="2"/>
            <a:r>
              <a:rPr lang="en-US" dirty="0" smtClean="0"/>
              <a:t>Provide proof (certified copies)</a:t>
            </a:r>
          </a:p>
          <a:p>
            <a:r>
              <a:rPr lang="en-US" dirty="0" smtClean="0"/>
              <a:t>Offenders that have had their time run in another state still have lifetime registration in WA.  Only court orders= relief in WA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t>Recap of 2010 Changes</a:t>
            </a:r>
          </a:p>
        </p:txBody>
      </p:sp>
      <p:sp>
        <p:nvSpPr>
          <p:cNvPr id="26626" name="Content Placeholder 2"/>
          <p:cNvSpPr>
            <a:spLocks noGrp="1"/>
          </p:cNvSpPr>
          <p:nvPr>
            <p:ph idx="1"/>
          </p:nvPr>
        </p:nvSpPr>
        <p:spPr/>
        <p:txBody>
          <a:bodyPr/>
          <a:lstStyle/>
          <a:p>
            <a:r>
              <a:rPr lang="en-US" dirty="0" smtClean="0"/>
              <a:t>New definition- Disqualifying Offenses</a:t>
            </a:r>
          </a:p>
          <a:p>
            <a:r>
              <a:rPr lang="en-US" dirty="0" smtClean="0"/>
              <a:t>Some parts of .130 were just moved to the definitional section or are a clarification</a:t>
            </a:r>
          </a:p>
          <a:p>
            <a:pPr lvl="1"/>
            <a:r>
              <a:rPr lang="en-US" dirty="0" smtClean="0"/>
              <a:t>“In the community”</a:t>
            </a:r>
          </a:p>
          <a:p>
            <a:pPr lvl="1"/>
            <a:r>
              <a:rPr lang="en-US" dirty="0" smtClean="0"/>
              <a:t>“Sex offense”</a:t>
            </a:r>
          </a:p>
          <a:p>
            <a:pPr lvl="1"/>
            <a:r>
              <a:rPr lang="en-US" dirty="0" smtClean="0"/>
              <a:t>“Fixed residence” (later changed in 2011)</a:t>
            </a:r>
          </a:p>
          <a:p>
            <a:pPr lvl="1"/>
            <a:r>
              <a:rPr lang="en-US" dirty="0" smtClean="0"/>
              <a:t>“Lacks a fixed residence” (later changed in 2011)</a:t>
            </a:r>
          </a:p>
          <a:p>
            <a:pPr>
              <a:buNone/>
            </a:pPr>
            <a:endParaRPr lang="en-US"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itle 3"/>
          <p:cNvSpPr>
            <a:spLocks noGrp="1"/>
          </p:cNvSpPr>
          <p:nvPr>
            <p:ph type="ctrTitle"/>
          </p:nvPr>
        </p:nvSpPr>
        <p:spPr/>
        <p:txBody>
          <a:bodyPr/>
          <a:lstStyle/>
          <a:p>
            <a:r>
              <a:rPr lang="en-US" smtClean="0"/>
              <a:t>Relief of Registration</a:t>
            </a:r>
          </a:p>
        </p:txBody>
      </p:sp>
      <p:sp>
        <p:nvSpPr>
          <p:cNvPr id="112642" name="Subtitle 4"/>
          <p:cNvSpPr>
            <a:spLocks noGrp="1"/>
          </p:cNvSpPr>
          <p:nvPr>
            <p:ph type="subTitle" idx="1"/>
          </p:nvPr>
        </p:nvSpPr>
        <p:spPr/>
        <p:txBody>
          <a:bodyPr/>
          <a:lstStyle/>
          <a:p>
            <a:r>
              <a:rPr lang="en-US" smtClean="0"/>
              <a:t>RCW 9A.44.140-.143</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Relief of Duty to Register-  RCW 9A.44.141</a:t>
            </a:r>
            <a:endParaRPr lang="en-US" dirty="0"/>
          </a:p>
        </p:txBody>
      </p:sp>
      <p:sp>
        <p:nvSpPr>
          <p:cNvPr id="3" name="Content Placeholder 2"/>
          <p:cNvSpPr>
            <a:spLocks noGrp="1"/>
          </p:cNvSpPr>
          <p:nvPr>
            <p:ph idx="1"/>
          </p:nvPr>
        </p:nvSpPr>
        <p:spPr/>
        <p:txBody>
          <a:bodyPr/>
          <a:lstStyle/>
          <a:p>
            <a:r>
              <a:rPr lang="en-US" dirty="0" smtClean="0"/>
              <a:t>Check for:</a:t>
            </a:r>
          </a:p>
          <a:p>
            <a:pPr lvl="1"/>
            <a:r>
              <a:rPr lang="en-US" dirty="0" smtClean="0"/>
              <a:t>Spent requisite time in the community</a:t>
            </a:r>
          </a:p>
          <a:p>
            <a:pPr lvl="1"/>
            <a:r>
              <a:rPr lang="en-US" dirty="0" smtClean="0"/>
              <a:t>No disqualifying offenses</a:t>
            </a:r>
          </a:p>
          <a:p>
            <a:pPr lvl="1"/>
            <a:r>
              <a:rPr lang="en-US" dirty="0" smtClean="0"/>
              <a:t>But also….</a:t>
            </a:r>
          </a:p>
          <a:p>
            <a:pPr lvl="2"/>
            <a:r>
              <a:rPr lang="en-US" dirty="0" smtClean="0"/>
              <a:t>Not an SVP</a:t>
            </a:r>
          </a:p>
          <a:p>
            <a:pPr lvl="2"/>
            <a:r>
              <a:rPr lang="en-US" dirty="0" smtClean="0"/>
              <a:t>No prior sex or kidnapping offenses</a:t>
            </a:r>
          </a:p>
          <a:p>
            <a:pPr lvl="2"/>
            <a:r>
              <a:rPr lang="en-US" dirty="0" smtClean="0"/>
              <a:t>Not an aggravated offense</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rrowheads="1"/>
          </p:cNvSpPr>
          <p:nvPr>
            <p:ph type="title" idx="4294967295"/>
          </p:nvPr>
        </p:nvSpPr>
        <p:spPr/>
        <p:txBody>
          <a:bodyPr/>
          <a:lstStyle/>
          <a:p>
            <a:pPr eaLnBrk="1" hangingPunct="1"/>
            <a:r>
              <a:rPr lang="en-US" smtClean="0"/>
              <a:t>2010- “Disqualifying Offense”</a:t>
            </a:r>
          </a:p>
        </p:txBody>
      </p:sp>
      <p:sp>
        <p:nvSpPr>
          <p:cNvPr id="32770" name="Rectangle 3"/>
          <p:cNvSpPr>
            <a:spLocks noGrp="1" noRot="1" noChangeArrowheads="1"/>
          </p:cNvSpPr>
          <p:nvPr>
            <p:ph type="body" idx="4294967295"/>
          </p:nvPr>
        </p:nvSpPr>
        <p:spPr>
          <a:xfrm>
            <a:off x="457200" y="1676400"/>
            <a:ext cx="8229600" cy="3886200"/>
          </a:xfrm>
        </p:spPr>
        <p:txBody>
          <a:bodyPr/>
          <a:lstStyle/>
          <a:p>
            <a:pPr eaLnBrk="1" hangingPunct="1">
              <a:lnSpc>
                <a:spcPct val="80000"/>
              </a:lnSpc>
            </a:pPr>
            <a:r>
              <a:rPr lang="en-US" sz="2800" dirty="0" smtClean="0"/>
              <a:t>Felony</a:t>
            </a:r>
          </a:p>
          <a:p>
            <a:pPr eaLnBrk="1" hangingPunct="1">
              <a:lnSpc>
                <a:spcPct val="80000"/>
              </a:lnSpc>
            </a:pPr>
            <a:r>
              <a:rPr lang="en-US" sz="2800" dirty="0" smtClean="0"/>
              <a:t>Sex offense (using registration definition-9A.44.128)</a:t>
            </a:r>
          </a:p>
          <a:p>
            <a:pPr eaLnBrk="1" hangingPunct="1">
              <a:lnSpc>
                <a:spcPct val="80000"/>
              </a:lnSpc>
            </a:pPr>
            <a:r>
              <a:rPr lang="en-US" sz="2800" dirty="0" smtClean="0"/>
              <a:t>Crime against children or persons as defined by RCW 43.43.830(5) and 9.94A.411(2)(a)</a:t>
            </a:r>
          </a:p>
          <a:p>
            <a:pPr eaLnBrk="1" hangingPunct="1">
              <a:lnSpc>
                <a:spcPct val="80000"/>
              </a:lnSpc>
            </a:pPr>
            <a:r>
              <a:rPr lang="en-US" sz="2800" dirty="0" smtClean="0"/>
              <a:t>An offense with a domestic violence designation as provided in RCW 10.99.020</a:t>
            </a:r>
          </a:p>
          <a:p>
            <a:pPr eaLnBrk="1" hangingPunct="1">
              <a:lnSpc>
                <a:spcPct val="80000"/>
              </a:lnSpc>
            </a:pPr>
            <a:r>
              <a:rPr lang="en-US" sz="2800" dirty="0" smtClean="0"/>
              <a:t>Permitting Commercial Sexual Abuse of a Minor (9.68A.103)</a:t>
            </a:r>
          </a:p>
          <a:p>
            <a:pPr eaLnBrk="1" hangingPunct="1">
              <a:lnSpc>
                <a:spcPct val="80000"/>
              </a:lnSpc>
            </a:pPr>
            <a:r>
              <a:rPr lang="en-US" sz="2800" dirty="0" smtClean="0"/>
              <a:t>Any violation of 9A.88</a:t>
            </a:r>
          </a:p>
          <a:p>
            <a:pPr eaLnBrk="1" hangingPunct="1">
              <a:lnSpc>
                <a:spcPct val="80000"/>
              </a:lnSpc>
              <a:buFont typeface="Wingdings" pitchFamily="2" charset="2"/>
              <a:buNone/>
            </a:pPr>
            <a:r>
              <a:rPr lang="en-US" sz="2800" dirty="0" smtClean="0"/>
              <a:t>	(Indecent Exposure, Prostitution crimes)</a:t>
            </a:r>
          </a:p>
          <a:p>
            <a:pPr eaLnBrk="1" hangingPunct="1">
              <a:lnSpc>
                <a:spcPct val="80000"/>
              </a:lnSpc>
              <a:buFont typeface="Wingdings" pitchFamily="2" charset="2"/>
              <a:buNone/>
            </a:pPr>
            <a:endParaRPr lang="en-US" sz="2800" dirty="0" smtClean="0"/>
          </a:p>
          <a:p>
            <a:pPr eaLnBrk="1" hangingPunct="1">
              <a:lnSpc>
                <a:spcPct val="80000"/>
              </a:lnSpc>
              <a:buFont typeface="Wingdings" pitchFamily="2" charset="2"/>
              <a:buNone/>
            </a:pPr>
            <a:endParaRPr lang="en-US" sz="28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2011-  “In the Community”	</a:t>
            </a:r>
          </a:p>
        </p:txBody>
      </p:sp>
      <p:sp>
        <p:nvSpPr>
          <p:cNvPr id="34818" name="Content Placeholder 2"/>
          <p:cNvSpPr>
            <a:spLocks noGrp="1"/>
          </p:cNvSpPr>
          <p:nvPr>
            <p:ph idx="1"/>
          </p:nvPr>
        </p:nvSpPr>
        <p:spPr/>
        <p:txBody>
          <a:bodyPr/>
          <a:lstStyle/>
          <a:p>
            <a:r>
              <a:rPr lang="en-US" smtClean="0"/>
              <a:t>Lots of questions about what “in the community” meant</a:t>
            </a:r>
          </a:p>
          <a:p>
            <a:r>
              <a:rPr lang="en-US" smtClean="0"/>
              <a:t>In this county?  This state?  This country?</a:t>
            </a:r>
          </a:p>
          <a:p>
            <a:r>
              <a:rPr lang="en-US" smtClean="0"/>
              <a:t>What if you went to jail for DUI?</a:t>
            </a:r>
          </a:p>
          <a:p>
            <a:endParaRPr lang="en-US" smtClean="0"/>
          </a:p>
          <a:p>
            <a:r>
              <a:rPr lang="en-US" smtClean="0"/>
              <a:t>9A.44.128:  “In the community” means residing </a:t>
            </a:r>
            <a:r>
              <a:rPr lang="en-US" smtClean="0">
                <a:solidFill>
                  <a:srgbClr val="FF0000"/>
                </a:solidFill>
              </a:rPr>
              <a:t>outside of confinement or incarceration for a disqualifying offense.</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Disqualifying Offense Examples</a:t>
            </a:r>
          </a:p>
        </p:txBody>
      </p:sp>
      <p:sp>
        <p:nvSpPr>
          <p:cNvPr id="36866" name="Content Placeholder 2"/>
          <p:cNvSpPr>
            <a:spLocks noGrp="1"/>
          </p:cNvSpPr>
          <p:nvPr>
            <p:ph idx="1"/>
          </p:nvPr>
        </p:nvSpPr>
        <p:spPr/>
        <p:txBody>
          <a:bodyPr/>
          <a:lstStyle/>
          <a:p>
            <a:r>
              <a:rPr lang="en-US" smtClean="0"/>
              <a:t>4 types of FAQ:</a:t>
            </a:r>
          </a:p>
          <a:p>
            <a:pPr lvl="1"/>
            <a:r>
              <a:rPr lang="en-US" smtClean="0"/>
              <a:t>Confinement on a non-disqualifying offense</a:t>
            </a:r>
          </a:p>
          <a:p>
            <a:pPr lvl="1"/>
            <a:r>
              <a:rPr lang="en-US" smtClean="0"/>
              <a:t>Conviction for Att. FTR</a:t>
            </a:r>
          </a:p>
          <a:p>
            <a:pPr lvl="1"/>
            <a:r>
              <a:rPr lang="en-US" smtClean="0"/>
              <a:t>Conviction for FTR Gross Misdemeanor</a:t>
            </a:r>
          </a:p>
          <a:p>
            <a:pPr lvl="1"/>
            <a:r>
              <a:rPr lang="en-US" smtClean="0"/>
              <a:t>Warrants and non-compliance with registration</a:t>
            </a:r>
          </a:p>
          <a:p>
            <a:endParaRPr lang="en-US" smtClean="0"/>
          </a:p>
          <a:p>
            <a:endParaRPr lang="en-US" smtClean="0"/>
          </a:p>
          <a:p>
            <a:endParaRPr lang="en-US"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hangingPunct="1"/>
            <a:r>
              <a:rPr lang="en-US" smtClean="0"/>
              <a:t>Confinement for </a:t>
            </a:r>
            <a:br>
              <a:rPr lang="en-US" smtClean="0"/>
            </a:br>
            <a:r>
              <a:rPr lang="en-US" smtClean="0"/>
              <a:t>Non-Disqualifying Offense	</a:t>
            </a:r>
          </a:p>
        </p:txBody>
      </p:sp>
      <p:sp>
        <p:nvSpPr>
          <p:cNvPr id="38914" name="Rectangle 3"/>
          <p:cNvSpPr>
            <a:spLocks noGrp="1" noChangeArrowheads="1"/>
          </p:cNvSpPr>
          <p:nvPr>
            <p:ph type="body" idx="1"/>
          </p:nvPr>
        </p:nvSpPr>
        <p:spPr/>
        <p:txBody>
          <a:bodyPr/>
          <a:lstStyle/>
          <a:p>
            <a:pPr eaLnBrk="1" hangingPunct="1"/>
            <a:r>
              <a:rPr lang="en-US" smtClean="0"/>
              <a:t>D convicted of CMIP in 2000.  10 year registration period. </a:t>
            </a:r>
          </a:p>
          <a:p>
            <a:pPr eaLnBrk="1" hangingPunct="1"/>
            <a:r>
              <a:rPr lang="en-US" smtClean="0"/>
              <a:t>He was released at sentencing- Jan. 2000 </a:t>
            </a:r>
          </a:p>
          <a:p>
            <a:pPr eaLnBrk="1" hangingPunct="1"/>
            <a:r>
              <a:rPr lang="en-US" smtClean="0"/>
              <a:t>He has since been convicted of DUI in 2005 and spent one year incarcerated.</a:t>
            </a:r>
          </a:p>
          <a:p>
            <a:pPr eaLnBrk="1" hangingPunct="1"/>
            <a:r>
              <a:rPr lang="en-US" smtClean="0"/>
              <a:t>Does his period of registration end in January 2010.</a:t>
            </a:r>
          </a:p>
          <a:p>
            <a:pPr eaLnBrk="1" hangingPunct="1"/>
            <a:r>
              <a:rPr lang="en-US" smtClean="0"/>
              <a:t>Yes.</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57200" y="457200"/>
            <a:ext cx="8458200" cy="1371600"/>
          </a:xfrm>
        </p:spPr>
        <p:txBody>
          <a:bodyPr/>
          <a:lstStyle/>
          <a:p>
            <a:pPr eaLnBrk="1" hangingPunct="1"/>
            <a:r>
              <a:rPr lang="en-US" smtClean="0"/>
              <a:t>Conviction for Att. FTR </a:t>
            </a:r>
            <a:br>
              <a:rPr lang="en-US" smtClean="0"/>
            </a:br>
            <a:r>
              <a:rPr lang="en-US" smtClean="0"/>
              <a:t>(Gross Misdemeanor)</a:t>
            </a:r>
          </a:p>
        </p:txBody>
      </p:sp>
      <p:sp>
        <p:nvSpPr>
          <p:cNvPr id="40962" name="Rectangle 3"/>
          <p:cNvSpPr>
            <a:spLocks noGrp="1" noChangeArrowheads="1"/>
          </p:cNvSpPr>
          <p:nvPr>
            <p:ph type="body" idx="1"/>
          </p:nvPr>
        </p:nvSpPr>
        <p:spPr/>
        <p:txBody>
          <a:bodyPr/>
          <a:lstStyle/>
          <a:p>
            <a:pPr eaLnBrk="1" hangingPunct="1"/>
            <a:r>
              <a:rPr lang="en-US" smtClean="0"/>
              <a:t>D convicted of Rape 3 in 2000.  10 year registration period. </a:t>
            </a:r>
          </a:p>
          <a:p>
            <a:pPr eaLnBrk="1" hangingPunct="1"/>
            <a:r>
              <a:rPr lang="en-US" smtClean="0"/>
              <a:t>He was released Jan. 2001. </a:t>
            </a:r>
          </a:p>
          <a:p>
            <a:pPr eaLnBrk="1" hangingPunct="1"/>
            <a:r>
              <a:rPr lang="en-US" smtClean="0"/>
              <a:t>He has since been convicted of Att. FTR in 2009 (gross misd.)</a:t>
            </a:r>
          </a:p>
          <a:p>
            <a:pPr eaLnBrk="1" hangingPunct="1"/>
            <a:r>
              <a:rPr lang="en-US" smtClean="0"/>
              <a:t>Does his period of registration end in January 2011.</a:t>
            </a:r>
          </a:p>
          <a:p>
            <a:pPr eaLnBrk="1" hangingPunct="1"/>
            <a:r>
              <a:rPr lang="en-US" smtClean="0"/>
              <a:t>Yes.</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pPr eaLnBrk="1" hangingPunct="1"/>
            <a:r>
              <a:rPr lang="en-US" smtClean="0"/>
              <a:t>Conviction for Gross Misdemeanor FTR</a:t>
            </a:r>
          </a:p>
        </p:txBody>
      </p:sp>
      <p:sp>
        <p:nvSpPr>
          <p:cNvPr id="43010" name="Rectangle 3"/>
          <p:cNvSpPr>
            <a:spLocks noGrp="1" noChangeArrowheads="1"/>
          </p:cNvSpPr>
          <p:nvPr>
            <p:ph type="body" idx="1"/>
          </p:nvPr>
        </p:nvSpPr>
        <p:spPr/>
        <p:txBody>
          <a:bodyPr/>
          <a:lstStyle/>
          <a:p>
            <a:pPr eaLnBrk="1" hangingPunct="1"/>
            <a:r>
              <a:rPr lang="en-US" smtClean="0"/>
              <a:t>D convicted of CMIP in 2000.  10 year registration period.</a:t>
            </a:r>
          </a:p>
          <a:p>
            <a:pPr eaLnBrk="1" hangingPunct="1"/>
            <a:r>
              <a:rPr lang="en-US" smtClean="0"/>
              <a:t>He was released June 2000. </a:t>
            </a:r>
          </a:p>
          <a:p>
            <a:pPr eaLnBrk="1" hangingPunct="1"/>
            <a:r>
              <a:rPr lang="en-US" smtClean="0"/>
              <a:t>He has been convicted of Gross Misd. FTR every year since his release.</a:t>
            </a:r>
          </a:p>
          <a:p>
            <a:pPr eaLnBrk="1" hangingPunct="1"/>
            <a:r>
              <a:rPr lang="en-US" smtClean="0"/>
              <a:t>Does his period of registration end in June 2010?</a:t>
            </a:r>
          </a:p>
          <a:p>
            <a:pPr eaLnBrk="1" hangingPunct="1"/>
            <a:r>
              <a:rPr lang="en-US" smtClean="0"/>
              <a:t>Yes.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mtClean="0"/>
              <a:t>Warrants and Non-compliance with Registration	</a:t>
            </a:r>
          </a:p>
        </p:txBody>
      </p:sp>
      <p:sp>
        <p:nvSpPr>
          <p:cNvPr id="45058" name="Rectangle 3"/>
          <p:cNvSpPr>
            <a:spLocks noGrp="1" noChangeArrowheads="1"/>
          </p:cNvSpPr>
          <p:nvPr>
            <p:ph type="body" idx="1"/>
          </p:nvPr>
        </p:nvSpPr>
        <p:spPr>
          <a:xfrm>
            <a:off x="457200" y="1981200"/>
            <a:ext cx="8229600" cy="4419600"/>
          </a:xfrm>
        </p:spPr>
        <p:txBody>
          <a:bodyPr/>
          <a:lstStyle/>
          <a:p>
            <a:pPr eaLnBrk="1" hangingPunct="1"/>
            <a:r>
              <a:rPr lang="en-US" sz="2800" smtClean="0"/>
              <a:t>D convicted of Class B sex offense- 15 year registration period.</a:t>
            </a:r>
          </a:p>
          <a:p>
            <a:pPr eaLnBrk="1" hangingPunct="1"/>
            <a:r>
              <a:rPr lang="en-US" sz="2800" smtClean="0"/>
              <a:t>He was released from prison June 1995. </a:t>
            </a:r>
          </a:p>
          <a:p>
            <a:pPr eaLnBrk="1" hangingPunct="1"/>
            <a:r>
              <a:rPr lang="en-US" sz="2800" smtClean="0"/>
              <a:t>State filed charges for FTR in 1998. </a:t>
            </a:r>
          </a:p>
          <a:p>
            <a:pPr eaLnBrk="1" hangingPunct="1"/>
            <a:r>
              <a:rPr lang="en-US" sz="2800" smtClean="0"/>
              <a:t>Warrant has been outstanding since 1998.</a:t>
            </a:r>
          </a:p>
          <a:p>
            <a:pPr eaLnBrk="1" hangingPunct="1"/>
            <a:r>
              <a:rPr lang="en-US" sz="2800" smtClean="0"/>
              <a:t>No other criminal convictions; has been out of compliance with registration since 1998.</a:t>
            </a:r>
          </a:p>
          <a:p>
            <a:pPr eaLnBrk="1" hangingPunct="1"/>
            <a:r>
              <a:rPr lang="en-US" sz="2800" smtClean="0"/>
              <a:t>Does his period of registration end in June 2010?</a:t>
            </a:r>
          </a:p>
          <a:p>
            <a:pPr eaLnBrk="1" hangingPunct="1"/>
            <a:r>
              <a:rPr lang="en-US" sz="2800" smtClean="0"/>
              <a:t>Yes.</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continued</a:t>
            </a:r>
            <a:endParaRPr lang="en-US" dirty="0"/>
          </a:p>
        </p:txBody>
      </p:sp>
      <p:sp>
        <p:nvSpPr>
          <p:cNvPr id="3" name="Content Placeholder 2"/>
          <p:cNvSpPr>
            <a:spLocks noGrp="1"/>
          </p:cNvSpPr>
          <p:nvPr>
            <p:ph idx="1"/>
          </p:nvPr>
        </p:nvSpPr>
        <p:spPr/>
        <p:txBody>
          <a:bodyPr/>
          <a:lstStyle/>
          <a:p>
            <a:r>
              <a:rPr lang="en-US" dirty="0" smtClean="0"/>
              <a:t>Can the State still prosecute?  YES</a:t>
            </a:r>
          </a:p>
          <a:p>
            <a:r>
              <a:rPr lang="en-US" dirty="0" smtClean="0"/>
              <a:t>Will the conviction restart registration time?  Only if it has it’s own registration time</a:t>
            </a:r>
          </a:p>
          <a:p>
            <a:pPr lvl="1"/>
            <a:r>
              <a:rPr lang="en-US" dirty="0" smtClean="0"/>
              <a:t>2</a:t>
            </a:r>
            <a:r>
              <a:rPr lang="en-US" baseline="30000" dirty="0" smtClean="0"/>
              <a:t>nd</a:t>
            </a:r>
            <a:r>
              <a:rPr lang="en-US" dirty="0" smtClean="0"/>
              <a:t> Felony FTR+</a:t>
            </a:r>
          </a:p>
          <a:p>
            <a:r>
              <a:rPr lang="en-US" dirty="0" smtClean="0"/>
              <a:t>1</a:t>
            </a:r>
            <a:r>
              <a:rPr lang="en-US" baseline="30000" dirty="0" smtClean="0"/>
              <a:t>st</a:t>
            </a:r>
            <a:r>
              <a:rPr lang="en-US" dirty="0" smtClean="0"/>
              <a:t> time felony FTR will not restart time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5"/>
          <p:cNvSpPr>
            <a:spLocks noGrp="1"/>
          </p:cNvSpPr>
          <p:nvPr>
            <p:ph type="ctrTitle"/>
          </p:nvPr>
        </p:nvSpPr>
        <p:spPr/>
        <p:txBody>
          <a:bodyPr/>
          <a:lstStyle/>
          <a:p>
            <a:r>
              <a:rPr lang="en-US" dirty="0" smtClean="0"/>
              <a:t>Federal Lifetime Registration </a:t>
            </a:r>
          </a:p>
        </p:txBody>
      </p:sp>
      <p:sp>
        <p:nvSpPr>
          <p:cNvPr id="47106" name="Subtitle 6"/>
          <p:cNvSpPr>
            <a:spLocks noGrp="1"/>
          </p:cNvSpPr>
          <p:nvPr>
            <p:ph type="subTitle" idx="1"/>
          </p:nvPr>
        </p:nvSpPr>
        <p:spPr/>
        <p:txBody>
          <a:bodyPr/>
          <a:lstStyle/>
          <a:p>
            <a:r>
              <a:rPr lang="en-US" dirty="0" smtClean="0"/>
              <a:t>The Jacob </a:t>
            </a:r>
            <a:r>
              <a:rPr lang="en-US" dirty="0" err="1" smtClean="0"/>
              <a:t>Wetterling</a:t>
            </a:r>
            <a:r>
              <a:rPr lang="en-US" dirty="0" smtClean="0"/>
              <a:t> Act</a:t>
            </a:r>
          </a:p>
          <a:p>
            <a:r>
              <a:rPr lang="en-US" dirty="0" smtClean="0"/>
              <a:t>RCW 9A.44.140, .142</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Title 3"/>
          <p:cNvSpPr>
            <a:spLocks noGrp="1"/>
          </p:cNvSpPr>
          <p:nvPr>
            <p:ph type="ctrTitle"/>
          </p:nvPr>
        </p:nvSpPr>
        <p:spPr/>
        <p:txBody>
          <a:bodyPr/>
          <a:lstStyle/>
          <a:p>
            <a:r>
              <a:rPr lang="en-US" smtClean="0"/>
              <a:t>Case Law Update</a:t>
            </a:r>
          </a:p>
        </p:txBody>
      </p:sp>
      <p:sp>
        <p:nvSpPr>
          <p:cNvPr id="149506" name="Subtitle 4"/>
          <p:cNvSpPr>
            <a:spLocks noGrp="1"/>
          </p:cNvSpPr>
          <p:nvPr>
            <p:ph type="subTitle" idx="1"/>
          </p:nvPr>
        </p:nvSpPr>
        <p:spPr/>
        <p:txBody>
          <a:bodyPr/>
          <a:lstStyle/>
          <a:p>
            <a:endParaRPr lang="en-US"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itle 1"/>
          <p:cNvSpPr>
            <a:spLocks noGrp="1"/>
          </p:cNvSpPr>
          <p:nvPr>
            <p:ph type="title"/>
          </p:nvPr>
        </p:nvSpPr>
        <p:spPr/>
        <p:txBody>
          <a:bodyPr/>
          <a:lstStyle/>
          <a:p>
            <a:pPr algn="ctr"/>
            <a:r>
              <a:rPr lang="en-US" u="sng" smtClean="0"/>
              <a:t>State v. Taylor</a:t>
            </a:r>
            <a:r>
              <a:rPr lang="en-US" smtClean="0"/>
              <a:t/>
            </a:r>
            <a:br>
              <a:rPr lang="en-US" smtClean="0"/>
            </a:br>
            <a:r>
              <a:rPr lang="en-US" smtClean="0"/>
              <a:t>162 Wn. App. 791 (2011)</a:t>
            </a:r>
          </a:p>
        </p:txBody>
      </p:sp>
      <p:sp>
        <p:nvSpPr>
          <p:cNvPr id="151554" name="Content Placeholder 2"/>
          <p:cNvSpPr>
            <a:spLocks noGrp="1"/>
          </p:cNvSpPr>
          <p:nvPr>
            <p:ph idx="1"/>
          </p:nvPr>
        </p:nvSpPr>
        <p:spPr/>
        <p:txBody>
          <a:bodyPr/>
          <a:lstStyle/>
          <a:p>
            <a:r>
              <a:rPr lang="en-US" dirty="0" smtClean="0"/>
              <a:t>Taylor’s conviction- Statutory Rape 3 under RCW 9A.44.079.</a:t>
            </a:r>
          </a:p>
          <a:p>
            <a:r>
              <a:rPr lang="en-US" dirty="0" smtClean="0"/>
              <a:t>Convicted in 1988 for crime in 1982</a:t>
            </a:r>
          </a:p>
          <a:p>
            <a:r>
              <a:rPr lang="en-US" dirty="0" smtClean="0"/>
              <a:t>RCW 9A.44.079 repealed in 1988</a:t>
            </a:r>
          </a:p>
          <a:p>
            <a:r>
              <a:rPr lang="en-US" dirty="0" err="1" smtClean="0"/>
              <a:t>Recodified</a:t>
            </a:r>
            <a:r>
              <a:rPr lang="en-US" dirty="0" smtClean="0"/>
              <a:t> in Rape of a Child Third Degree 9A.44.090 </a:t>
            </a:r>
          </a:p>
          <a:p>
            <a:r>
              <a:rPr lang="en-US" dirty="0" smtClean="0"/>
              <a:t>Taylor charged with FTR in 2011</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Title 1"/>
          <p:cNvSpPr>
            <a:spLocks noGrp="1"/>
          </p:cNvSpPr>
          <p:nvPr>
            <p:ph type="title"/>
          </p:nvPr>
        </p:nvSpPr>
        <p:spPr>
          <a:xfrm>
            <a:off x="457200" y="457200"/>
            <a:ext cx="8229600" cy="838200"/>
          </a:xfrm>
        </p:spPr>
        <p:txBody>
          <a:bodyPr/>
          <a:lstStyle/>
          <a:p>
            <a:pPr algn="ctr"/>
            <a:r>
              <a:rPr lang="en-US" u="sng" smtClean="0"/>
              <a:t>Taylor, cont.</a:t>
            </a:r>
          </a:p>
        </p:txBody>
      </p:sp>
      <p:sp>
        <p:nvSpPr>
          <p:cNvPr id="153602" name="Content Placeholder 2"/>
          <p:cNvSpPr>
            <a:spLocks noGrp="1"/>
          </p:cNvSpPr>
          <p:nvPr>
            <p:ph idx="1"/>
          </p:nvPr>
        </p:nvSpPr>
        <p:spPr>
          <a:xfrm>
            <a:off x="457200" y="1447800"/>
            <a:ext cx="8229600" cy="5029200"/>
          </a:xfrm>
        </p:spPr>
        <p:txBody>
          <a:bodyPr/>
          <a:lstStyle/>
          <a:p>
            <a:r>
              <a:rPr lang="en-US" smtClean="0"/>
              <a:t>New elements added to ROC 3, not coextensive with Stat Rape 3</a:t>
            </a:r>
          </a:p>
          <a:p>
            <a:r>
              <a:rPr lang="en-US" smtClean="0"/>
              <a:t>No specific reference to repealed statute in sex offense definition</a:t>
            </a:r>
          </a:p>
          <a:p>
            <a:r>
              <a:rPr lang="en-US" smtClean="0"/>
              <a:t>In 1999, language added that allows crimes existing before 1976 if comparable to sex offenses today.</a:t>
            </a:r>
          </a:p>
          <a:p>
            <a:r>
              <a:rPr lang="en-US" smtClean="0"/>
              <a:t>COA says registration does not apply to crimes repealed after 1976.</a:t>
            </a:r>
          </a:p>
          <a:p>
            <a:r>
              <a:rPr lang="en-US" smtClean="0"/>
              <a:t>State did not prove all elements of FTR</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Title 1"/>
          <p:cNvSpPr>
            <a:spLocks noGrp="1"/>
          </p:cNvSpPr>
          <p:nvPr>
            <p:ph type="title"/>
          </p:nvPr>
        </p:nvSpPr>
        <p:spPr/>
        <p:txBody>
          <a:bodyPr/>
          <a:lstStyle/>
          <a:p>
            <a:r>
              <a:rPr lang="en-US" smtClean="0"/>
              <a:t>What does </a:t>
            </a:r>
            <a:r>
              <a:rPr lang="en-US" u="sng" smtClean="0"/>
              <a:t>Taylor</a:t>
            </a:r>
            <a:r>
              <a:rPr lang="en-US" smtClean="0"/>
              <a:t> mean?	</a:t>
            </a:r>
          </a:p>
        </p:txBody>
      </p:sp>
      <p:sp>
        <p:nvSpPr>
          <p:cNvPr id="155650" name="Content Placeholder 2"/>
          <p:cNvSpPr>
            <a:spLocks noGrp="1"/>
          </p:cNvSpPr>
          <p:nvPr>
            <p:ph idx="1"/>
          </p:nvPr>
        </p:nvSpPr>
        <p:spPr/>
        <p:txBody>
          <a:bodyPr/>
          <a:lstStyle/>
          <a:p>
            <a:r>
              <a:rPr lang="en-US" smtClean="0"/>
              <a:t>Stat Rape 1, 2, 3 convictions are not </a:t>
            </a:r>
          </a:p>
          <a:p>
            <a:pPr>
              <a:buFont typeface="Wingdings" pitchFamily="2" charset="2"/>
              <a:buNone/>
            </a:pPr>
            <a:r>
              <a:rPr lang="en-US" smtClean="0"/>
              <a:t>	(and have not been) registerable offenses</a:t>
            </a:r>
          </a:p>
          <a:p>
            <a:r>
              <a:rPr lang="en-US" smtClean="0"/>
              <a:t>By application of this holding, </a:t>
            </a:r>
          </a:p>
          <a:p>
            <a:pPr>
              <a:buFont typeface="Wingdings" pitchFamily="2" charset="2"/>
              <a:buNone/>
            </a:pPr>
            <a:r>
              <a:rPr lang="en-US" smtClean="0"/>
              <a:t>	Indecent Liberties under 9A.</a:t>
            </a:r>
            <a:r>
              <a:rPr lang="en-US" u="sng" smtClean="0"/>
              <a:t>88</a:t>
            </a:r>
            <a:r>
              <a:rPr lang="en-US" smtClean="0"/>
              <a:t>.100 (recodified in 1979 into 9A.44.100) never was a registerable offense and doesn’t fall under definition of a sex offense.</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State v. </a:t>
            </a:r>
            <a:r>
              <a:rPr lang="en-US" u="sng" dirty="0" err="1" smtClean="0"/>
              <a:t>Caton</a:t>
            </a:r>
            <a:r>
              <a:rPr lang="en-US" dirty="0" smtClean="0"/>
              <a:t/>
            </a:r>
            <a:br>
              <a:rPr lang="en-US" dirty="0" smtClean="0"/>
            </a:br>
            <a:r>
              <a:rPr lang="en-US" dirty="0" smtClean="0"/>
              <a:t>163 </a:t>
            </a:r>
            <a:r>
              <a:rPr lang="en-US" dirty="0" err="1" smtClean="0"/>
              <a:t>Wn</a:t>
            </a:r>
            <a:r>
              <a:rPr lang="en-US" dirty="0" smtClean="0"/>
              <a:t>. App. 659 (2011)</a:t>
            </a:r>
            <a:endParaRPr lang="en-US" dirty="0"/>
          </a:p>
        </p:txBody>
      </p:sp>
      <p:sp>
        <p:nvSpPr>
          <p:cNvPr id="3" name="Content Placeholder 2"/>
          <p:cNvSpPr>
            <a:spLocks noGrp="1"/>
          </p:cNvSpPr>
          <p:nvPr>
            <p:ph idx="1"/>
          </p:nvPr>
        </p:nvSpPr>
        <p:spPr/>
        <p:txBody>
          <a:bodyPr/>
          <a:lstStyle/>
          <a:p>
            <a:r>
              <a:rPr lang="en-US" sz="2800" dirty="0" smtClean="0"/>
              <a:t>Setting reporting dates within 90 day reporting period did not violate equal protection clause.</a:t>
            </a:r>
          </a:p>
          <a:p>
            <a:r>
              <a:rPr lang="en-US" sz="2800" dirty="0" smtClean="0"/>
              <a:t>Rejected a number of other defense arguments</a:t>
            </a:r>
          </a:p>
          <a:p>
            <a:r>
              <a:rPr lang="en-US" sz="2800" dirty="0" smtClean="0"/>
              <a:t>Reversed by Supreme Court- </a:t>
            </a:r>
            <a:r>
              <a:rPr lang="en-US" sz="2800" u="sng" dirty="0" smtClean="0"/>
              <a:t>State v. </a:t>
            </a:r>
            <a:r>
              <a:rPr lang="en-US" sz="2800" u="sng" dirty="0" err="1" smtClean="0"/>
              <a:t>Caton</a:t>
            </a:r>
            <a:r>
              <a:rPr lang="en-US" sz="2800" dirty="0" smtClean="0"/>
              <a:t>, 174 Wn.2d 239 (2012)</a:t>
            </a:r>
          </a:p>
          <a:p>
            <a:pPr lvl="1"/>
            <a:r>
              <a:rPr lang="en-US" sz="2000" dirty="0" smtClean="0"/>
              <a:t>Event that started 90 day period ambiguous</a:t>
            </a:r>
          </a:p>
          <a:p>
            <a:pPr lvl="1"/>
            <a:r>
              <a:rPr lang="en-US" sz="2000" dirty="0" smtClean="0"/>
              <a:t>State did not prove it’s case- insufficient evidence to prove that he didn’t report within 90 days of registration</a:t>
            </a:r>
          </a:p>
          <a:p>
            <a:pPr lvl="1"/>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State v. Sanchez</a:t>
            </a:r>
            <a:r>
              <a:rPr lang="en-US" dirty="0" smtClean="0"/>
              <a:t/>
            </a:r>
            <a:br>
              <a:rPr lang="en-US" dirty="0" smtClean="0"/>
            </a:br>
            <a:r>
              <a:rPr lang="en-US" dirty="0" smtClean="0"/>
              <a:t>279 P.3</a:t>
            </a:r>
            <a:r>
              <a:rPr lang="en-US" baseline="30000" dirty="0" smtClean="0"/>
              <a:t>rd</a:t>
            </a:r>
            <a:r>
              <a:rPr lang="en-US" dirty="0" smtClean="0"/>
              <a:t> 999 (2012)</a:t>
            </a:r>
            <a:endParaRPr lang="en-US" dirty="0"/>
          </a:p>
        </p:txBody>
      </p:sp>
      <p:sp>
        <p:nvSpPr>
          <p:cNvPr id="3" name="Content Placeholder 2"/>
          <p:cNvSpPr>
            <a:spLocks noGrp="1"/>
          </p:cNvSpPr>
          <p:nvPr>
            <p:ph idx="1"/>
          </p:nvPr>
        </p:nvSpPr>
        <p:spPr/>
        <p:txBody>
          <a:bodyPr/>
          <a:lstStyle/>
          <a:p>
            <a:r>
              <a:rPr lang="en-US" sz="2800" dirty="0" smtClean="0"/>
              <a:t>Juvenile court is statutorily required to send records to sheriff’s office pursuant to RCW 4.24.550(6)</a:t>
            </a:r>
          </a:p>
          <a:p>
            <a:r>
              <a:rPr lang="en-US" sz="2800" dirty="0" smtClean="0"/>
              <a:t>Sanchez appealed release of SSODA evaluation</a:t>
            </a:r>
          </a:p>
          <a:p>
            <a:r>
              <a:rPr lang="en-US" sz="2800" dirty="0" smtClean="0"/>
              <a:t>D argued that numerous other statutes prevent release of SSODA report</a:t>
            </a:r>
          </a:p>
          <a:p>
            <a:r>
              <a:rPr lang="en-US" sz="2800" dirty="0" smtClean="0"/>
              <a:t>Held- SSODA report release is authorized pursuant to RCW 4.24.550</a:t>
            </a:r>
            <a:endParaRPr lang="en-US" sz="28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2"/>
          <p:cNvSpPr>
            <a:spLocks noGrp="1" noChangeArrowheads="1"/>
          </p:cNvSpPr>
          <p:nvPr>
            <p:ph type="title"/>
          </p:nvPr>
        </p:nvSpPr>
        <p:spPr/>
        <p:txBody>
          <a:bodyPr/>
          <a:lstStyle/>
          <a:p>
            <a:pPr eaLnBrk="1" hangingPunct="1"/>
            <a:r>
              <a:rPr lang="en-US" smtClean="0"/>
              <a:t>Additional resource</a:t>
            </a:r>
          </a:p>
        </p:txBody>
      </p:sp>
      <p:sp>
        <p:nvSpPr>
          <p:cNvPr id="178178" name="Rectangle 3"/>
          <p:cNvSpPr>
            <a:spLocks noGrp="1" noChangeArrowheads="1"/>
          </p:cNvSpPr>
          <p:nvPr>
            <p:ph type="body" idx="1"/>
          </p:nvPr>
        </p:nvSpPr>
        <p:spPr/>
        <p:txBody>
          <a:bodyPr/>
          <a:lstStyle/>
          <a:p>
            <a:pPr eaLnBrk="1" hangingPunct="1">
              <a:buFont typeface="Wingdings" pitchFamily="2" charset="2"/>
              <a:buNone/>
            </a:pPr>
            <a:endParaRPr lang="en-US" smtClean="0">
              <a:hlinkClick r:id="rId3"/>
            </a:endParaRPr>
          </a:p>
          <a:p>
            <a:pPr eaLnBrk="1" hangingPunct="1"/>
            <a:r>
              <a:rPr lang="en-US" smtClean="0">
                <a:hlinkClick r:id="rId3"/>
              </a:rPr>
              <a:t>www.leg.wa.gov-</a:t>
            </a:r>
            <a:r>
              <a:rPr lang="en-US" smtClean="0"/>
              <a:t> bill lookup</a:t>
            </a:r>
          </a:p>
          <a:p>
            <a:pPr lvl="1" eaLnBrk="1" hangingPunct="1"/>
            <a:r>
              <a:rPr lang="en-US" smtClean="0"/>
              <a:t>View the “session law”</a:t>
            </a:r>
          </a:p>
          <a:p>
            <a:pPr lvl="1" eaLnBrk="1" hangingPunct="1"/>
            <a:r>
              <a:rPr lang="en-US" smtClean="0"/>
              <a:t>Always read the bill so you can see what changes have been made</a:t>
            </a:r>
          </a:p>
          <a:p>
            <a:pPr lvl="1" eaLnBrk="1" hangingPunct="1"/>
            <a:endParaRPr lang="en-US" smtClean="0"/>
          </a:p>
          <a:p>
            <a:pPr lvl="1"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3"/>
          <p:cNvSpPr>
            <a:spLocks noGrp="1" noChangeArrowheads="1"/>
          </p:cNvSpPr>
          <p:nvPr>
            <p:ph type="body" idx="1"/>
          </p:nvPr>
        </p:nvSpPr>
        <p:spPr>
          <a:xfrm>
            <a:off x="457200" y="1905000"/>
            <a:ext cx="8229600" cy="2286000"/>
          </a:xfrm>
        </p:spPr>
        <p:txBody>
          <a:bodyPr/>
          <a:lstStyle/>
          <a:p>
            <a:pPr algn="ctr" eaLnBrk="1" hangingPunct="1">
              <a:buFont typeface="Wingdings" pitchFamily="2" charset="2"/>
              <a:buNone/>
            </a:pPr>
            <a:r>
              <a:rPr lang="en-US" sz="2000" smtClean="0"/>
              <a:t>Sara McCulloch</a:t>
            </a:r>
          </a:p>
          <a:p>
            <a:pPr algn="ctr" eaLnBrk="1" hangingPunct="1">
              <a:buFont typeface="Wingdings" pitchFamily="2" charset="2"/>
              <a:buNone/>
            </a:pPr>
            <a:r>
              <a:rPr lang="en-US" sz="2000" smtClean="0"/>
              <a:t>Deputy Prosecuting Attorney</a:t>
            </a:r>
          </a:p>
          <a:p>
            <a:pPr algn="ctr" eaLnBrk="1" hangingPunct="1">
              <a:buFont typeface="Wingdings" pitchFamily="2" charset="2"/>
              <a:buNone/>
            </a:pPr>
            <a:r>
              <a:rPr lang="en-US" sz="2000" smtClean="0"/>
              <a:t>Senior Specialist, Sex Offender Registration</a:t>
            </a:r>
          </a:p>
          <a:p>
            <a:pPr algn="ctr" eaLnBrk="1" hangingPunct="1">
              <a:buFont typeface="Wingdings" pitchFamily="2" charset="2"/>
              <a:buNone/>
            </a:pPr>
            <a:r>
              <a:rPr lang="en-US" sz="2000" smtClean="0"/>
              <a:t>King County Prosecuting Attorney’s Office</a:t>
            </a:r>
          </a:p>
          <a:p>
            <a:pPr algn="ctr" eaLnBrk="1" hangingPunct="1">
              <a:buFont typeface="Wingdings" pitchFamily="2" charset="2"/>
              <a:buNone/>
            </a:pPr>
            <a:r>
              <a:rPr lang="en-US" sz="2000" smtClean="0"/>
              <a:t>206-205-2697</a:t>
            </a:r>
          </a:p>
          <a:p>
            <a:pPr algn="ctr" eaLnBrk="1" hangingPunct="1">
              <a:buFont typeface="Wingdings" pitchFamily="2" charset="2"/>
              <a:buNone/>
            </a:pPr>
            <a:r>
              <a:rPr lang="en-US" sz="2000" smtClean="0"/>
              <a:t>Sara.McCulloch@kingcounty.gov</a:t>
            </a:r>
          </a:p>
          <a:p>
            <a:pPr algn="ctr" eaLnBrk="1" hangingPunct="1">
              <a:buFont typeface="Wingdings" pitchFamily="2" charset="2"/>
              <a:buNone/>
            </a:pPr>
            <a:endParaRPr lang="en-US" smtClean="0"/>
          </a:p>
          <a:p>
            <a:pPr eaLnBrk="1" hangingPunct="1">
              <a:buFont typeface="Wingdings" pitchFamily="2" charset="2"/>
              <a:buNone/>
            </a:pPr>
            <a:endParaRPr lang="en-US" smtClean="0"/>
          </a:p>
        </p:txBody>
      </p:sp>
      <p:sp>
        <p:nvSpPr>
          <p:cNvPr id="180226" name="AutoShape 5" descr="Z"/>
          <p:cNvSpPr>
            <a:spLocks noChangeAspect="1" noChangeArrowheads="1"/>
          </p:cNvSpPr>
          <p:nvPr/>
        </p:nvSpPr>
        <p:spPr bwMode="auto">
          <a:xfrm>
            <a:off x="3338513" y="2500313"/>
            <a:ext cx="2466975" cy="1857375"/>
          </a:xfrm>
          <a:prstGeom prst="rect">
            <a:avLst/>
          </a:prstGeom>
          <a:noFill/>
          <a:ln w="9525">
            <a:noFill/>
            <a:miter lim="800000"/>
            <a:headEnd/>
            <a:tailEnd/>
          </a:ln>
        </p:spPr>
        <p:txBody>
          <a:bodyPr/>
          <a:lstStyle/>
          <a:p>
            <a:endParaRPr lang="en-US"/>
          </a:p>
        </p:txBody>
      </p:sp>
      <p:sp>
        <p:nvSpPr>
          <p:cNvPr id="180227" name="AutoShape 7" descr="Z"/>
          <p:cNvSpPr>
            <a:spLocks noChangeAspect="1" noChangeArrowheads="1"/>
          </p:cNvSpPr>
          <p:nvPr/>
        </p:nvSpPr>
        <p:spPr bwMode="auto">
          <a:xfrm>
            <a:off x="120650" y="-20638"/>
            <a:ext cx="2466975" cy="1857376"/>
          </a:xfrm>
          <a:prstGeom prst="rect">
            <a:avLst/>
          </a:prstGeom>
          <a:noFill/>
          <a:ln w="9525">
            <a:noFill/>
            <a:miter lim="800000"/>
            <a:headEnd/>
            <a:tailEnd/>
          </a:ln>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Jacob </a:t>
            </a:r>
            <a:r>
              <a:rPr lang="en-US" dirty="0" err="1" smtClean="0"/>
              <a:t>Wetterling</a:t>
            </a:r>
            <a:r>
              <a:rPr lang="en-US" dirty="0" smtClean="0"/>
              <a:t> Act</a:t>
            </a:r>
            <a:endParaRPr lang="en-US" dirty="0"/>
          </a:p>
        </p:txBody>
      </p:sp>
      <p:sp>
        <p:nvSpPr>
          <p:cNvPr id="3" name="Content Placeholder 2"/>
          <p:cNvSpPr>
            <a:spLocks noGrp="1"/>
          </p:cNvSpPr>
          <p:nvPr>
            <p:ph idx="1"/>
          </p:nvPr>
        </p:nvSpPr>
        <p:spPr/>
        <p:txBody>
          <a:bodyPr/>
          <a:lstStyle/>
          <a:p>
            <a:r>
              <a:rPr lang="en-US" dirty="0" smtClean="0"/>
              <a:t>Federal Legislation passed in 1994</a:t>
            </a:r>
          </a:p>
          <a:p>
            <a:r>
              <a:rPr lang="en-US" dirty="0" smtClean="0"/>
              <a:t>Required States to meet more stringent Duration of Registration Guidelines</a:t>
            </a:r>
          </a:p>
          <a:p>
            <a:r>
              <a:rPr lang="en-US" dirty="0" smtClean="0"/>
              <a:t>Penalties- 10% of Byrne Grant Funding</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5031</TotalTime>
  <Words>4623</Words>
  <Application>Microsoft Office PowerPoint</Application>
  <PresentationFormat>On-screen Show (4:3)</PresentationFormat>
  <Paragraphs>587</Paragraphs>
  <Slides>87</Slides>
  <Notes>87</Notes>
  <HiddenSlides>0</HiddenSlides>
  <MMClips>0</MMClips>
  <ScaleCrop>false</ScaleCrop>
  <HeadingPairs>
    <vt:vector size="4" baseType="variant">
      <vt:variant>
        <vt:lpstr>Theme</vt:lpstr>
      </vt:variant>
      <vt:variant>
        <vt:i4>1</vt:i4>
      </vt:variant>
      <vt:variant>
        <vt:lpstr>Slide Titles</vt:lpstr>
      </vt:variant>
      <vt:variant>
        <vt:i4>87</vt:i4>
      </vt:variant>
    </vt:vector>
  </HeadingPairs>
  <TitlesOfParts>
    <vt:vector size="88" baseType="lpstr">
      <vt:lpstr>Pixel</vt:lpstr>
      <vt:lpstr>Sex Offender Registration Legislative Update 2012</vt:lpstr>
      <vt:lpstr>Outline of Lecture </vt:lpstr>
      <vt:lpstr>Handouts</vt:lpstr>
      <vt:lpstr>What’s New in 2012?</vt:lpstr>
      <vt:lpstr>Recap of 2011 changes</vt:lpstr>
      <vt:lpstr>Recap of 2010 Changes</vt:lpstr>
      <vt:lpstr>Recap of 2010 Changes</vt:lpstr>
      <vt:lpstr>Federal Lifetime Registration </vt:lpstr>
      <vt:lpstr>The Jacob Wetterling Act</vt:lpstr>
      <vt:lpstr>Federal Act Requirements</vt:lpstr>
      <vt:lpstr>Early Amendments</vt:lpstr>
      <vt:lpstr>2001 Amendments-  Final Bill Report-March 30, 2001</vt:lpstr>
      <vt:lpstr>Actual RCW Amendment  9A.44.140 (2001 c. 170 §2)</vt:lpstr>
      <vt:lpstr>Slide 14</vt:lpstr>
      <vt:lpstr>9A.44.140 (5)</vt:lpstr>
      <vt:lpstr>What does this mean?</vt:lpstr>
      <vt:lpstr>Final Bill Report from House Synopsis as Enacted June 7, 2001</vt:lpstr>
      <vt:lpstr>Recidivists</vt:lpstr>
      <vt:lpstr>Aggravated Offenses</vt:lpstr>
      <vt:lpstr>Simplified Rule</vt:lpstr>
      <vt:lpstr>Sunset Provision</vt:lpstr>
      <vt:lpstr>RCW 9A.44.142(2) Sunset Provisions</vt:lpstr>
      <vt:lpstr>RCW 9A.44.142(5) Sunset Provisions</vt:lpstr>
      <vt:lpstr>Questions So Far?</vt:lpstr>
      <vt:lpstr>Registration Consequences  by Conviction</vt:lpstr>
      <vt:lpstr>Registration Consequences  by Conviction- Chart</vt:lpstr>
      <vt:lpstr>Registration Consequences  by Conviction- Attempted Crimes</vt:lpstr>
      <vt:lpstr>Registration Consequences  by Conviction</vt:lpstr>
      <vt:lpstr>Registration Consequences  by Conviction- Juvenile Conviction</vt:lpstr>
      <vt:lpstr>Registration Consequences  by Conviction- Aggravated Offenses</vt:lpstr>
      <vt:lpstr>Aggravated Offenses</vt:lpstr>
      <vt:lpstr>Aggravated Offenses</vt:lpstr>
      <vt:lpstr>Slide 33</vt:lpstr>
      <vt:lpstr>Slide 34</vt:lpstr>
      <vt:lpstr>CM 1- Juvenile </vt:lpstr>
      <vt:lpstr>CM 1- Adult Class A Offense</vt:lpstr>
      <vt:lpstr>CM 1- Adult Class B Offense</vt:lpstr>
      <vt:lpstr>Aggravated Offense Example- Incest 1</vt:lpstr>
      <vt:lpstr>Possible Aggravated Offense?</vt:lpstr>
      <vt:lpstr>Aggravated Offense Example- Incest 1</vt:lpstr>
      <vt:lpstr>Voyeurism</vt:lpstr>
      <vt:lpstr>More than one sex/kidnap offense</vt:lpstr>
      <vt:lpstr>SVPs (RCW 71.09.020)</vt:lpstr>
      <vt:lpstr>Failure to Register </vt:lpstr>
      <vt:lpstr>Certain offenses cannot petition</vt:lpstr>
      <vt:lpstr>Forcible Compulsion Definition</vt:lpstr>
      <vt:lpstr>Chart</vt:lpstr>
      <vt:lpstr>Fixed Residence/ Lacks a Fixed Residence</vt:lpstr>
      <vt:lpstr>Fixed Residence/  Lacks a fixed residence</vt:lpstr>
      <vt:lpstr>Fixed Residence</vt:lpstr>
      <vt:lpstr>Slide 51</vt:lpstr>
      <vt:lpstr>Slide 52</vt:lpstr>
      <vt:lpstr>Slide 53</vt:lpstr>
      <vt:lpstr>Slide 54</vt:lpstr>
      <vt:lpstr>Slide 55</vt:lpstr>
      <vt:lpstr>Slide 56</vt:lpstr>
      <vt:lpstr>Lacks a Fixed Residence</vt:lpstr>
      <vt:lpstr>Slide 58</vt:lpstr>
      <vt:lpstr>New residence definitions</vt:lpstr>
      <vt:lpstr>Earlier Changes to Registration Requirements</vt:lpstr>
      <vt:lpstr>Requirements at Registration</vt:lpstr>
      <vt:lpstr>Address Verification </vt:lpstr>
      <vt:lpstr>Address Verification</vt:lpstr>
      <vt:lpstr>Slide 64</vt:lpstr>
      <vt:lpstr>Out of State Sex Offenses</vt:lpstr>
      <vt:lpstr>Out of State Sex Offenses </vt:lpstr>
      <vt:lpstr>Administrative Relief for  Out of State Sex Offenders</vt:lpstr>
      <vt:lpstr>Slide 68</vt:lpstr>
      <vt:lpstr>In practice </vt:lpstr>
      <vt:lpstr>Relief of Registration</vt:lpstr>
      <vt:lpstr>Administrative Relief of Duty to Register-  RCW 9A.44.141</vt:lpstr>
      <vt:lpstr>2010- “Disqualifying Offense”</vt:lpstr>
      <vt:lpstr>2011-  “In the Community” </vt:lpstr>
      <vt:lpstr>Disqualifying Offense Examples</vt:lpstr>
      <vt:lpstr>Confinement for  Non-Disqualifying Offense </vt:lpstr>
      <vt:lpstr>Conviction for Att. FTR  (Gross Misdemeanor)</vt:lpstr>
      <vt:lpstr>Conviction for Gross Misdemeanor FTR</vt:lpstr>
      <vt:lpstr>Warrants and Non-compliance with Registration </vt:lpstr>
      <vt:lpstr>Example continued</vt:lpstr>
      <vt:lpstr>Case Law Update</vt:lpstr>
      <vt:lpstr>State v. Taylor 162 Wn. App. 791 (2011)</vt:lpstr>
      <vt:lpstr>Taylor, cont.</vt:lpstr>
      <vt:lpstr>What does Taylor mean? </vt:lpstr>
      <vt:lpstr>State v. Caton 163 Wn. App. 659 (2011)</vt:lpstr>
      <vt:lpstr>State v. Sanchez 279 P.3rd 999 (2012)</vt:lpstr>
      <vt:lpstr>Additional resource</vt:lpstr>
      <vt:lpstr>Slide 87</vt:lpstr>
    </vt:vector>
  </TitlesOfParts>
  <Company>KCPAO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Sara</cp:lastModifiedBy>
  <cp:revision>316</cp:revision>
  <dcterms:created xsi:type="dcterms:W3CDTF">2011-09-12T20:48:45Z</dcterms:created>
  <dcterms:modified xsi:type="dcterms:W3CDTF">2012-09-24T19:03:52Z</dcterms:modified>
</cp:coreProperties>
</file>