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Layouts/slideLayout6.xml" ContentType="application/vnd.openxmlformats-officedocument.presentationml.slideLayout+xml"/>
  <Override PartName="/ppt/notesSlides/notesSlide3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67.xml" ContentType="application/vnd.openxmlformats-officedocument.presentationml.notesSlide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slides/slide7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27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56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63.xml" ContentType="application/vnd.openxmlformats-officedocument.presentationml.notesSlide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notesSlides/notesSlide23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70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viewProps.xml" ContentType="application/vnd.openxmlformats-officedocument.presentationml.viewProp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48.xml" ContentType="application/vnd.openxmlformats-officedocument.presentationml.slide+xml"/>
  <Override PartName="/ppt/slides/slide66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3.xml" ContentType="application/vnd.openxmlformats-officedocument.presentationml.notesSlide+xml"/>
  <Default Extension="png" ContentType="image/png"/>
  <Override PartName="/ppt/notesSlides/notesSlide68.xml" ContentType="application/vnd.openxmlformats-officedocument.presentationml.notes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55.xml" ContentType="application/vnd.openxmlformats-officedocument.presentationml.slide+xml"/>
  <Override PartName="/ppt/slides/slide73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notesSlides/notesSlide39.xml" ContentType="application/vnd.openxmlformats-officedocument.presentationml.notesSlide+xml"/>
  <Override PartName="/ppt/notesSlides/notesSlide57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33.xml" ContentType="application/vnd.openxmlformats-officedocument.presentationml.slide+xml"/>
  <Override PartName="/ppt/slides/slide44.xml" ContentType="application/vnd.openxmlformats-officedocument.presentationml.slide+xml"/>
  <Override PartName="/ppt/slides/slide62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64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22.xml" ContentType="application/vnd.openxmlformats-officedocument.presentationml.slide+xml"/>
  <Override PartName="/ppt/slides/slide51.xml" ContentType="application/vnd.openxmlformats-officedocument.presentationml.slide+xml"/>
  <Override PartName="/ppt/notesSlides/notesSlide2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71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4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60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slides/slide69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s/slide67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69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notesSlides/notesSlide29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58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notesSlides/notesSlide18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65.xml" ContentType="application/vnd.openxmlformats-officedocument.presentationml.notes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slides/slide70.xml" ContentType="application/vnd.openxmlformats-officedocument.presentationml.slide+xml"/>
  <Override PartName="/ppt/notesSlides/notesSlide25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72.xml" ContentType="application/vnd.openxmlformats-officedocument.presentationml.notesSlide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61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68.xml" ContentType="application/vnd.openxmlformats-officedocument.presentationml.slide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57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59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46.xml" ContentType="application/vnd.openxmlformats-officedocument.presentationml.slide+xml"/>
  <Override PartName="/ppt/slides/slide64.xml" ContentType="application/vnd.openxmlformats-officedocument.presentationml.slide+xml"/>
  <Override PartName="/ppt/slideLayouts/slideLayout5.xml" ContentType="application/vnd.openxmlformats-officedocument.presentationml.slideLayout+xml"/>
  <Override PartName="/ppt/notesSlides/notesSlide19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66.xml" ContentType="application/vnd.openxmlformats-officedocument.presentationml.notesSlide+xml"/>
  <Override PartName="/ppt/slides/slide24.xml" ContentType="application/vnd.openxmlformats-officedocument.presentationml.slide+xml"/>
  <Override PartName="/ppt/slides/slide35.xml" ContentType="application/vnd.openxmlformats-officedocument.presentationml.slide+xml"/>
  <Override PartName="/ppt/slides/slide53.xml" ContentType="application/vnd.openxmlformats-officedocument.presentationml.slide+xml"/>
  <Override PartName="/ppt/slides/slide71.xml" ContentType="application/vnd.openxmlformats-officedocument.presentationml.slide+xml"/>
  <Default Extension="jpeg" ContentType="image/jpeg"/>
  <Override PartName="/ppt/notesSlides/notesSlide37.xml" ContentType="application/vnd.openxmlformats-officedocument.presentationml.notesSlide+xml"/>
  <Override PartName="/ppt/notesSlides/notesSlide55.xml" ContentType="application/vnd.openxmlformats-officedocument.presentationml.notesSlide+xml"/>
  <Override PartName="/ppt/slides/slide13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62.xml" ContentType="application/vnd.openxmlformats-officedocument.presentationml.notesSlide+xml"/>
  <Override PartName="/ppt/notesSlides/notesSlide73.xml" ContentType="application/vnd.openxmlformats-officedocument.presentationml.notesSlide+xml"/>
  <Override PartName="/ppt/slides/slide20.xml" ContentType="application/vnd.openxmlformats-officedocument.presentationml.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5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1" r:id="rId1"/>
  </p:sldMasterIdLst>
  <p:notesMasterIdLst>
    <p:notesMasterId r:id="rId75"/>
  </p:notesMasterIdLst>
  <p:handoutMasterIdLst>
    <p:handoutMasterId r:id="rId76"/>
  </p:handoutMasterIdLst>
  <p:sldIdLst>
    <p:sldId id="294" r:id="rId2"/>
    <p:sldId id="321" r:id="rId3"/>
    <p:sldId id="333" r:id="rId4"/>
    <p:sldId id="334" r:id="rId5"/>
    <p:sldId id="335" r:id="rId6"/>
    <p:sldId id="328" r:id="rId7"/>
    <p:sldId id="322" r:id="rId8"/>
    <p:sldId id="323" r:id="rId9"/>
    <p:sldId id="364" r:id="rId10"/>
    <p:sldId id="354" r:id="rId11"/>
    <p:sldId id="355" r:id="rId12"/>
    <p:sldId id="361" r:id="rId13"/>
    <p:sldId id="362" r:id="rId14"/>
    <p:sldId id="363" r:id="rId15"/>
    <p:sldId id="365" r:id="rId16"/>
    <p:sldId id="366" r:id="rId17"/>
    <p:sldId id="404" r:id="rId18"/>
    <p:sldId id="405" r:id="rId19"/>
    <p:sldId id="387" r:id="rId20"/>
    <p:sldId id="336" r:id="rId21"/>
    <p:sldId id="331" r:id="rId22"/>
    <p:sldId id="330" r:id="rId23"/>
    <p:sldId id="332" r:id="rId24"/>
    <p:sldId id="338" r:id="rId25"/>
    <p:sldId id="339" r:id="rId26"/>
    <p:sldId id="337" r:id="rId27"/>
    <p:sldId id="351" r:id="rId28"/>
    <p:sldId id="343" r:id="rId29"/>
    <p:sldId id="344" r:id="rId30"/>
    <p:sldId id="345" r:id="rId31"/>
    <p:sldId id="347" r:id="rId32"/>
    <p:sldId id="357" r:id="rId33"/>
    <p:sldId id="352" r:id="rId34"/>
    <p:sldId id="349" r:id="rId35"/>
    <p:sldId id="402" r:id="rId36"/>
    <p:sldId id="401" r:id="rId37"/>
    <p:sldId id="403" r:id="rId38"/>
    <p:sldId id="350" r:id="rId39"/>
    <p:sldId id="358" r:id="rId40"/>
    <p:sldId id="385" r:id="rId41"/>
    <p:sldId id="359" r:id="rId42"/>
    <p:sldId id="348" r:id="rId43"/>
    <p:sldId id="353" r:id="rId44"/>
    <p:sldId id="368" r:id="rId45"/>
    <p:sldId id="369" r:id="rId46"/>
    <p:sldId id="370" r:id="rId47"/>
    <p:sldId id="371" r:id="rId48"/>
    <p:sldId id="372" r:id="rId49"/>
    <p:sldId id="373" r:id="rId50"/>
    <p:sldId id="374" r:id="rId51"/>
    <p:sldId id="375" r:id="rId52"/>
    <p:sldId id="376" r:id="rId53"/>
    <p:sldId id="377" r:id="rId54"/>
    <p:sldId id="380" r:id="rId55"/>
    <p:sldId id="382" r:id="rId56"/>
    <p:sldId id="383" r:id="rId57"/>
    <p:sldId id="384" r:id="rId58"/>
    <p:sldId id="378" r:id="rId59"/>
    <p:sldId id="388" r:id="rId60"/>
    <p:sldId id="379" r:id="rId61"/>
    <p:sldId id="340" r:id="rId62"/>
    <p:sldId id="389" r:id="rId63"/>
    <p:sldId id="398" r:id="rId64"/>
    <p:sldId id="399" r:id="rId65"/>
    <p:sldId id="390" r:id="rId66"/>
    <p:sldId id="391" r:id="rId67"/>
    <p:sldId id="392" r:id="rId68"/>
    <p:sldId id="393" r:id="rId69"/>
    <p:sldId id="394" r:id="rId70"/>
    <p:sldId id="395" r:id="rId71"/>
    <p:sldId id="396" r:id="rId72"/>
    <p:sldId id="397" r:id="rId73"/>
    <p:sldId id="320" r:id="rId74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664" autoAdjust="0"/>
    <p:restoredTop sz="94521" autoAdjust="0"/>
  </p:normalViewPr>
  <p:slideViewPr>
    <p:cSldViewPr>
      <p:cViewPr>
        <p:scale>
          <a:sx n="50" d="100"/>
          <a:sy n="50" d="100"/>
        </p:scale>
        <p:origin x="-900" y="-78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theme" Target="theme/theme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65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65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F5813D06-169E-446B-A5A5-15389196C3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45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45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5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24624D5E-B72D-48F9-80E5-5A847B3BC4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5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6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6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6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6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6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6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_rels/notesSlide6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7.xml"/><Relationship Id="rId1" Type="http://schemas.openxmlformats.org/officeDocument/2006/relationships/notesMaster" Target="../notesMasters/notesMaster1.xml"/></Relationships>
</file>

<file path=ppt/notesSlides/_rels/notesSlide6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8.xml"/><Relationship Id="rId1" Type="http://schemas.openxmlformats.org/officeDocument/2006/relationships/notesMaster" Target="../notesMasters/notesMaster1.xml"/></Relationships>
</file>

<file path=ppt/notesSlides/_rels/notesSlide6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0.xml"/><Relationship Id="rId1" Type="http://schemas.openxmlformats.org/officeDocument/2006/relationships/notesMaster" Target="../notesMasters/notesMaster1.xml"/></Relationships>
</file>

<file path=ppt/notesSlides/_rels/notesSlide7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1.xml"/><Relationship Id="rId1" Type="http://schemas.openxmlformats.org/officeDocument/2006/relationships/notesMaster" Target="../notesMasters/notesMaster1.xml"/></Relationships>
</file>

<file path=ppt/notesSlides/_rels/notesSlide7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2.xml"/><Relationship Id="rId1" Type="http://schemas.openxmlformats.org/officeDocument/2006/relationships/notesMaster" Target="../notesMasters/notesMaster1.xml"/></Relationships>
</file>

<file path=ppt/notesSlides/_rels/notesSlide7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419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A26C7E4D-E7A6-4F5E-A100-E5F73A812A5C}" type="slidenum">
              <a:rPr lang="en-US" smtClean="0">
                <a:solidFill>
                  <a:srgbClr val="000000"/>
                </a:solidFill>
                <a:latin typeface="Arial" charset="0"/>
              </a:rPr>
              <a:pPr/>
              <a:t>1</a:t>
            </a:fld>
            <a:endParaRPr lang="en-US" smtClean="0">
              <a:solidFill>
                <a:srgbClr val="000000"/>
              </a:solidFill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4624D5E-B72D-48F9-80E5-5A847B3BC4E3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4624D5E-B72D-48F9-80E5-5A847B3BC4E3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5059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4506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2ADE959D-5A89-4A8F-BA58-41DB75385030}" type="slidenum">
              <a:rPr lang="en-US" smtClean="0">
                <a:solidFill>
                  <a:srgbClr val="000000"/>
                </a:solidFill>
                <a:latin typeface="Arial" charset="0"/>
              </a:rPr>
              <a:pPr/>
              <a:t>12</a:t>
            </a:fld>
            <a:endParaRPr lang="en-US" smtClean="0">
              <a:solidFill>
                <a:srgbClr val="000000"/>
              </a:solidFill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4624D5E-B72D-48F9-80E5-5A847B3BC4E3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4608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B8F49A7E-D9B2-496B-84BD-954E721A465B}" type="slidenum">
              <a:rPr lang="en-US" smtClean="0">
                <a:solidFill>
                  <a:srgbClr val="000000"/>
                </a:solidFill>
                <a:latin typeface="Arial" charset="0"/>
              </a:rPr>
              <a:pPr/>
              <a:t>14</a:t>
            </a:fld>
            <a:endParaRPr lang="en-US" smtClean="0">
              <a:solidFill>
                <a:srgbClr val="000000"/>
              </a:solidFill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4624D5E-B72D-48F9-80E5-5A847B3BC4E3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4624D5E-B72D-48F9-80E5-5A847B3BC4E3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780006-7184-4582-A388-575925980592}" type="slidenum">
              <a:rPr lang="en-US" smtClean="0"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780006-7184-4582-A388-575925980592}" type="slidenum">
              <a:rPr lang="en-US" smtClean="0"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4624D5E-B72D-48F9-80E5-5A847B3BC4E3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4624D5E-B72D-48F9-80E5-5A847B3BC4E3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4624D5E-B72D-48F9-80E5-5A847B3BC4E3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7107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47108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FA86C3A8-311D-4A63-ACB5-9B61FAFDCE8C}" type="slidenum">
              <a:rPr lang="en-US" sz="1200">
                <a:solidFill>
                  <a:srgbClr val="000000"/>
                </a:solidFill>
              </a:rPr>
              <a:pPr algn="r"/>
              <a:t>21</a:t>
            </a:fld>
            <a:endParaRPr lang="en-US" sz="120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8131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4813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EBDB910F-2A80-430F-A244-4F225D116626}" type="slidenum">
              <a:rPr lang="en-US" smtClean="0">
                <a:solidFill>
                  <a:srgbClr val="000000"/>
                </a:solidFill>
                <a:latin typeface="Arial" charset="0"/>
              </a:rPr>
              <a:pPr/>
              <a:t>22</a:t>
            </a:fld>
            <a:endParaRPr lang="en-US" smtClean="0">
              <a:solidFill>
                <a:srgbClr val="000000"/>
              </a:solidFill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9155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4915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AC96A483-8A3E-4283-98CC-F2A9236011B2}" type="slidenum">
              <a:rPr lang="en-US" smtClean="0">
                <a:solidFill>
                  <a:srgbClr val="000000"/>
                </a:solidFill>
                <a:latin typeface="Arial" charset="0"/>
              </a:rPr>
              <a:pPr/>
              <a:t>23</a:t>
            </a:fld>
            <a:endParaRPr lang="en-US" smtClean="0">
              <a:solidFill>
                <a:srgbClr val="000000"/>
              </a:solidFill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0179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F7F367DE-9C7C-4C04-9934-5D162F1597E0}" type="slidenum">
              <a:rPr lang="en-US" smtClean="0">
                <a:solidFill>
                  <a:srgbClr val="000000"/>
                </a:solidFill>
                <a:latin typeface="Arial" charset="0"/>
              </a:rPr>
              <a:pPr/>
              <a:t>24</a:t>
            </a:fld>
            <a:endParaRPr lang="en-US" smtClean="0">
              <a:solidFill>
                <a:srgbClr val="000000"/>
              </a:solidFill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4624D5E-B72D-48F9-80E5-5A847B3BC4E3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4624D5E-B72D-48F9-80E5-5A847B3BC4E3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4624D5E-B72D-48F9-80E5-5A847B3BC4E3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4624D5E-B72D-48F9-80E5-5A847B3BC4E3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4624D5E-B72D-48F9-80E5-5A847B3BC4E3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4624D5E-B72D-48F9-80E5-5A847B3BC4E3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Rectangle 3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smtClean="0"/>
              <a:t>I look at their criminal history to see where they may be incarcerated.</a:t>
            </a:r>
          </a:p>
          <a:p>
            <a:endParaRPr lang="en-US" smtClean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4624D5E-B72D-48F9-80E5-5A847B3BC4E3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2227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D1552052-D517-4C3C-B24A-A6B2A944610D}" type="slidenum">
              <a:rPr lang="en-US" smtClean="0">
                <a:solidFill>
                  <a:srgbClr val="000000"/>
                </a:solidFill>
                <a:latin typeface="Arial" charset="0"/>
              </a:rPr>
              <a:pPr/>
              <a:t>32</a:t>
            </a:fld>
            <a:endParaRPr lang="en-US" smtClean="0">
              <a:solidFill>
                <a:srgbClr val="000000"/>
              </a:solidFill>
              <a:latin typeface="Arial" charset="0"/>
            </a:endParaRPr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4624D5E-B72D-48F9-80E5-5A847B3BC4E3}" type="slidenum">
              <a:rPr lang="en-US" smtClean="0"/>
              <a:pPr>
                <a:defRPr/>
              </a:pPr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4624D5E-B72D-48F9-80E5-5A847B3BC4E3}" type="slidenum">
              <a:rPr lang="en-US" smtClean="0"/>
              <a:pPr>
                <a:defRPr/>
              </a:pPr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29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9330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99331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1A02D3D-CDBB-4AF8-B4DB-EF2CC3CA1F65}" type="slidenum">
              <a:rPr lang="en-US" smtClean="0"/>
              <a:pPr/>
              <a:t>35</a:t>
            </a:fld>
            <a:endParaRPr lang="en-US" smtClean="0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1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7282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97283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C3A3A0E-01CF-4507-B1F9-311F7CD0E26B}" type="slidenum">
              <a:rPr lang="en-US" smtClean="0"/>
              <a:pPr/>
              <a:t>36</a:t>
            </a:fld>
            <a:endParaRPr lang="en-US" smtClean="0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7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1378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101379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66EEB05-6530-4330-8ED5-DC30A5E23E73}" type="slidenum">
              <a:rPr lang="en-US" smtClean="0"/>
              <a:pPr/>
              <a:t>37</a:t>
            </a:fld>
            <a:endParaRPr lang="en-US" smtClean="0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4624D5E-B72D-48F9-80E5-5A847B3BC4E3}" type="slidenum">
              <a:rPr lang="en-US" smtClean="0"/>
              <a:pPr>
                <a:defRPr/>
              </a:pPr>
              <a:t>38</a:t>
            </a:fld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4624D5E-B72D-48F9-80E5-5A847B3BC4E3}" type="slidenum">
              <a:rPr lang="en-US" smtClean="0"/>
              <a:pPr>
                <a:defRPr/>
              </a:pPr>
              <a:t>39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05693DD3-D0B0-4FC3-B45A-3858F9AB104A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43011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3012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3013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3E76F568-5CBD-456F-91D5-24FE139B0E3A}" type="slidenum">
              <a:rPr lang="en-US" sz="1200">
                <a:cs typeface="Arial" charset="0"/>
              </a:rPr>
              <a:pPr algn="r"/>
              <a:t>4</a:t>
            </a:fld>
            <a:endParaRPr lang="en-US" sz="1200">
              <a:cs typeface="Arial" charset="0"/>
            </a:endParaRPr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7042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87043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822D06C-022E-453B-BA7D-A2DFCA35EDD5}" type="slidenum">
              <a:rPr lang="en-US" smtClean="0"/>
              <a:pPr/>
              <a:t>40</a:t>
            </a:fld>
            <a:endParaRPr lang="en-US" smtClean="0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3251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5325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2D919084-0AC6-4EC6-B0E3-3D8D0B2497AF}" type="slidenum">
              <a:rPr lang="en-US" smtClean="0">
                <a:solidFill>
                  <a:srgbClr val="000000"/>
                </a:solidFill>
                <a:latin typeface="Arial" charset="0"/>
              </a:rPr>
              <a:pPr/>
              <a:t>41</a:t>
            </a:fld>
            <a:endParaRPr lang="en-US" smtClean="0">
              <a:solidFill>
                <a:srgbClr val="000000"/>
              </a:solidFill>
              <a:latin typeface="Arial" charset="0"/>
            </a:endParaRPr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4624D5E-B72D-48F9-80E5-5A847B3BC4E3}" type="slidenum">
              <a:rPr lang="en-US" smtClean="0"/>
              <a:pPr>
                <a:defRPr/>
              </a:pPr>
              <a:t>42</a:t>
            </a:fld>
            <a:endParaRPr lang="en-US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4624D5E-B72D-48F9-80E5-5A847B3BC4E3}" type="slidenum">
              <a:rPr lang="en-US" smtClean="0"/>
              <a:pPr>
                <a:defRPr/>
              </a:pPr>
              <a:t>43</a:t>
            </a:fld>
            <a:endParaRPr lang="en-US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2466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62467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57279E4-4B50-44FE-A8C6-BDEF523A438D}" type="slidenum">
              <a:rPr lang="en-US" smtClean="0"/>
              <a:pPr/>
              <a:t>44</a:t>
            </a:fld>
            <a:endParaRPr lang="en-US" smtClean="0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4514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64515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4EAFD16-5D78-43C8-B58C-38EACBD34EA3}" type="slidenum">
              <a:rPr lang="en-US" smtClean="0"/>
              <a:pPr/>
              <a:t>45</a:t>
            </a:fld>
            <a:endParaRPr lang="en-US" smtClean="0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6562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66563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8BFCE35-E4F4-4A84-BE78-73093824110A}" type="slidenum">
              <a:rPr lang="en-US" smtClean="0"/>
              <a:pPr/>
              <a:t>46</a:t>
            </a:fld>
            <a:endParaRPr lang="en-US" smtClean="0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9CA3A82-C2F5-40F7-B1B8-502B6499FC06}" type="slidenum">
              <a:rPr lang="en-US" smtClean="0"/>
              <a:pPr/>
              <a:t>47</a:t>
            </a:fld>
            <a:endParaRPr lang="en-US" smtClean="0"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60AD8A5-F203-467B-AE3E-3DD2D7A04C58}" type="slidenum">
              <a:rPr lang="en-US" smtClean="0"/>
              <a:pPr/>
              <a:t>48</a:t>
            </a:fld>
            <a:endParaRPr lang="en-US" smtClean="0"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2706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72707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45F2D62-4373-4387-8F8D-6CE111E3BF79}" type="slidenum">
              <a:rPr lang="en-US" smtClean="0"/>
              <a:pPr/>
              <a:t>49</a:t>
            </a:fld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D3BE4C53-A169-4F65-AF81-8465C383247C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44035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4036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4037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E78522AF-7795-4C34-AA31-3682871A618B}" type="slidenum">
              <a:rPr lang="en-US" sz="1200">
                <a:cs typeface="Arial" charset="0"/>
              </a:rPr>
              <a:pPr algn="r"/>
              <a:t>5</a:t>
            </a:fld>
            <a:endParaRPr lang="en-US" sz="1200">
              <a:cs typeface="Arial" charset="0"/>
            </a:endParaRPr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4754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74755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CE0E1FC-0A52-4304-8959-719363F08FAB}" type="slidenum">
              <a:rPr lang="en-US" smtClean="0"/>
              <a:pPr/>
              <a:t>50</a:t>
            </a:fld>
            <a:endParaRPr lang="en-US" smtClean="0"/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6802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76803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5515CC5-0C2A-41F4-94AF-9CC23D841C67}" type="slidenum">
              <a:rPr lang="en-US" smtClean="0"/>
              <a:pPr/>
              <a:t>51</a:t>
            </a:fld>
            <a:endParaRPr lang="en-US" smtClean="0"/>
          </a:p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8850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78851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053DAB6-24B7-4B34-A148-D3C02908DFAA}" type="slidenum">
              <a:rPr lang="en-US" smtClean="0"/>
              <a:pPr/>
              <a:t>52</a:t>
            </a:fld>
            <a:endParaRPr lang="en-US" smtClean="0"/>
          </a:p>
        </p:txBody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0898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80899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0F92EFF-0F87-4CB8-9E25-8EFF881C1188}" type="slidenum">
              <a:rPr lang="en-US" smtClean="0"/>
              <a:pPr/>
              <a:t>53</a:t>
            </a:fld>
            <a:endParaRPr lang="en-US" smtClean="0"/>
          </a:p>
        </p:txBody>
      </p:sp>
    </p:spTree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4624D5E-B72D-48F9-80E5-5A847B3BC4E3}" type="slidenum">
              <a:rPr lang="en-US" smtClean="0"/>
              <a:pPr>
                <a:defRPr/>
              </a:pPr>
              <a:t>54</a:t>
            </a:fld>
            <a:endParaRPr lang="en-US"/>
          </a:p>
        </p:txBody>
      </p:sp>
    </p:spTree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9090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89091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C6FEB7F-CF73-4A1D-BC25-807755610D19}" type="slidenum">
              <a:rPr lang="en-US" smtClean="0"/>
              <a:pPr/>
              <a:t>55</a:t>
            </a:fld>
            <a:endParaRPr lang="en-US" smtClean="0"/>
          </a:p>
        </p:txBody>
      </p:sp>
    </p:spTree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1138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91139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FE14049-6588-4DD5-8D40-C9B37DA9C3AC}" type="slidenum">
              <a:rPr lang="en-US" smtClean="0"/>
              <a:pPr/>
              <a:t>56</a:t>
            </a:fld>
            <a:endParaRPr lang="en-US" smtClean="0"/>
          </a:p>
        </p:txBody>
      </p:sp>
    </p:spTree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5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3186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93187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062BA9A-14BC-4677-92BF-7F1E9562A3A7}" type="slidenum">
              <a:rPr lang="en-US" smtClean="0"/>
              <a:pPr/>
              <a:t>57</a:t>
            </a:fld>
            <a:endParaRPr lang="en-US" smtClean="0"/>
          </a:p>
        </p:txBody>
      </p:sp>
    </p:spTree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4624D5E-B72D-48F9-80E5-5A847B3BC4E3}" type="slidenum">
              <a:rPr lang="en-US" smtClean="0"/>
              <a:pPr>
                <a:defRPr/>
              </a:pPr>
              <a:t>58</a:t>
            </a:fld>
            <a:endParaRPr lang="en-US"/>
          </a:p>
        </p:txBody>
      </p:sp>
    </p:spTree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5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4386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144387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A31F717-1183-4D10-BB32-C9361BE67550}" type="slidenum">
              <a:rPr lang="en-US" smtClean="0"/>
              <a:pPr/>
              <a:t>59</a:t>
            </a:fld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4624D5E-B72D-48F9-80E5-5A847B3BC4E3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4624D5E-B72D-48F9-80E5-5A847B3BC4E3}" type="slidenum">
              <a:rPr lang="en-US" smtClean="0"/>
              <a:pPr>
                <a:defRPr/>
              </a:pPr>
              <a:t>60</a:t>
            </a:fld>
            <a:endParaRPr lang="en-US"/>
          </a:p>
        </p:txBody>
      </p:sp>
    </p:spTree>
  </p:cSld>
  <p:clrMapOvr>
    <a:masterClrMapping/>
  </p:clrMapOvr>
</p:notes>
</file>

<file path=ppt/notesSlides/notesSlide6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9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5530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F991A8FB-4075-443B-B788-2EAB8E373F79}" type="slidenum">
              <a:rPr lang="en-US" smtClean="0">
                <a:solidFill>
                  <a:srgbClr val="000000"/>
                </a:solidFill>
                <a:latin typeface="Arial" charset="0"/>
              </a:rPr>
              <a:pPr/>
              <a:t>61</a:t>
            </a:fld>
            <a:endParaRPr lang="en-US" smtClean="0">
              <a:solidFill>
                <a:srgbClr val="000000"/>
              </a:solidFill>
              <a:latin typeface="Arial" charset="0"/>
            </a:endParaRPr>
          </a:p>
        </p:txBody>
      </p:sp>
    </p:spTree>
  </p:cSld>
  <p:clrMapOvr>
    <a:masterClrMapping/>
  </p:clrMapOvr>
</p:notes>
</file>

<file path=ppt/notesSlides/notesSlide6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4624D5E-B72D-48F9-80E5-5A847B3BC4E3}" type="slidenum">
              <a:rPr lang="en-US" smtClean="0"/>
              <a:pPr>
                <a:defRPr/>
              </a:pPr>
              <a:t>62</a:t>
            </a:fld>
            <a:endParaRPr lang="en-US"/>
          </a:p>
        </p:txBody>
      </p:sp>
    </p:spTree>
  </p:cSld>
  <p:clrMapOvr>
    <a:masterClrMapping/>
  </p:clrMapOvr>
</p:notes>
</file>

<file path=ppt/notesSlides/notesSlide6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4624D5E-B72D-48F9-80E5-5A847B3BC4E3}" type="slidenum">
              <a:rPr lang="en-US" smtClean="0"/>
              <a:pPr>
                <a:defRPr/>
              </a:pPr>
              <a:t>63</a:t>
            </a:fld>
            <a:endParaRPr lang="en-US"/>
          </a:p>
        </p:txBody>
      </p:sp>
    </p:spTree>
  </p:cSld>
  <p:clrMapOvr>
    <a:masterClrMapping/>
  </p:clrMapOvr>
</p:notes>
</file>

<file path=ppt/notesSlides/notesSlide6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4624D5E-B72D-48F9-80E5-5A847B3BC4E3}" type="slidenum">
              <a:rPr lang="en-US" smtClean="0"/>
              <a:pPr>
                <a:defRPr/>
              </a:pPr>
              <a:t>64</a:t>
            </a:fld>
            <a:endParaRPr lang="en-US"/>
          </a:p>
        </p:txBody>
      </p:sp>
    </p:spTree>
  </p:cSld>
  <p:clrMapOvr>
    <a:masterClrMapping/>
  </p:clrMapOvr>
</p:notes>
</file>

<file path=ppt/notesSlides/notesSlide6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F4D9C70-0617-4387-8CE9-2E911A8FC67D}" type="slidenum">
              <a:rPr lang="en-US" smtClean="0"/>
              <a:pPr/>
              <a:t>65</a:t>
            </a:fld>
            <a:endParaRPr lang="en-US" smtClean="0"/>
          </a:p>
        </p:txBody>
      </p:sp>
    </p:spTree>
  </p:cSld>
  <p:clrMapOvr>
    <a:masterClrMapping/>
  </p:clrMapOvr>
</p:notes>
</file>

<file path=ppt/notesSlides/notesSlide6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901FAD2-4D46-41C7-BA3B-15F4D85411AD}" type="slidenum">
              <a:rPr lang="en-US" smtClean="0"/>
              <a:pPr/>
              <a:t>66</a:t>
            </a:fld>
            <a:endParaRPr lang="en-US" smtClean="0"/>
          </a:p>
        </p:txBody>
      </p:sp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33796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 eaLnBrk="0" hangingPunct="0"/>
            <a:fld id="{5951F65F-9BBB-42A1-8049-730609355FA6}" type="slidenum">
              <a:rPr lang="en-US" sz="1200"/>
              <a:pPr algn="r" eaLnBrk="0" hangingPunct="0"/>
              <a:t>66</a:t>
            </a:fld>
            <a:endParaRPr lang="en-US" sz="1200"/>
          </a:p>
        </p:txBody>
      </p:sp>
    </p:spTree>
  </p:cSld>
  <p:clrMapOvr>
    <a:masterClrMapping/>
  </p:clrMapOvr>
</p:notes>
</file>

<file path=ppt/notesSlides/notesSlide6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5842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35843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112700B-8207-4ECB-AA46-2A4649D9CF5E}" type="slidenum">
              <a:rPr lang="en-US" smtClean="0"/>
              <a:pPr/>
              <a:t>67</a:t>
            </a:fld>
            <a:endParaRPr lang="en-US" smtClean="0"/>
          </a:p>
        </p:txBody>
      </p:sp>
    </p:spTree>
  </p:cSld>
  <p:clrMapOvr>
    <a:masterClrMapping/>
  </p:clrMapOvr>
</p:notes>
</file>

<file path=ppt/notesSlides/notesSlide6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7890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37891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B0C574C-B91E-4B31-A537-93BA94FE0FB5}" type="slidenum">
              <a:rPr lang="en-US" smtClean="0"/>
              <a:pPr/>
              <a:t>68</a:t>
            </a:fld>
            <a:endParaRPr lang="en-US" smtClean="0"/>
          </a:p>
        </p:txBody>
      </p:sp>
    </p:spTree>
  </p:cSld>
  <p:clrMapOvr>
    <a:masterClrMapping/>
  </p:clrMapOvr>
</p:notes>
</file>

<file path=ppt/notesSlides/notesSlide6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9938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39939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F389532-1BEC-46C0-8CC9-17AAC7AE8A5F}" type="slidenum">
              <a:rPr lang="en-US" smtClean="0"/>
              <a:pPr/>
              <a:t>69</a:t>
            </a:fld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4624D5E-B72D-48F9-80E5-5A847B3BC4E3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7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1986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41987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6FECF35-5B92-45FE-AF61-FE2DB08BCA60}" type="slidenum">
              <a:rPr lang="en-US" smtClean="0"/>
              <a:pPr/>
              <a:t>70</a:t>
            </a:fld>
            <a:endParaRPr lang="en-US" smtClean="0"/>
          </a:p>
        </p:txBody>
      </p:sp>
    </p:spTree>
  </p:cSld>
  <p:clrMapOvr>
    <a:masterClrMapping/>
  </p:clrMapOvr>
</p:notes>
</file>

<file path=ppt/notesSlides/notesSlide7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4034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44035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D9B2263-53FB-489B-9084-A03C1C951E04}" type="slidenum">
              <a:rPr lang="en-US" smtClean="0"/>
              <a:pPr/>
              <a:t>71</a:t>
            </a:fld>
            <a:endParaRPr lang="en-US" smtClean="0"/>
          </a:p>
        </p:txBody>
      </p:sp>
    </p:spTree>
  </p:cSld>
  <p:clrMapOvr>
    <a:masterClrMapping/>
  </p:clrMapOvr>
</p:notes>
</file>

<file path=ppt/notesSlides/notesSlide7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C09555A-8BD0-43E1-86F6-A584E052132E}" type="slidenum">
              <a:rPr lang="en-US" smtClean="0"/>
              <a:pPr/>
              <a:t>72</a:t>
            </a:fld>
            <a:endParaRPr lang="en-US" smtClean="0"/>
          </a:p>
        </p:txBody>
      </p:sp>
    </p:spTree>
  </p:cSld>
  <p:clrMapOvr>
    <a:masterClrMapping/>
  </p:clrMapOvr>
</p:notes>
</file>

<file path=ppt/notesSlides/notesSlide7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7347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5734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9D1954A6-DF93-4EE8-BCC4-56C0C3E8CF1E}" type="slidenum">
              <a:rPr lang="en-US" smtClean="0">
                <a:solidFill>
                  <a:srgbClr val="000000"/>
                </a:solidFill>
                <a:latin typeface="Arial" charset="0"/>
              </a:rPr>
              <a:pPr/>
              <a:t>73</a:t>
            </a:fld>
            <a:endParaRPr lang="en-US" smtClean="0">
              <a:solidFill>
                <a:srgbClr val="000000"/>
              </a:solidFill>
              <a:latin typeface="Arial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4624D5E-B72D-48F9-80E5-5A847B3BC4E3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4624D5E-B72D-48F9-80E5-5A847B3BC4E3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Rot="1" noChangeArrowheads="1"/>
          </p:cNvSpPr>
          <p:nvPr>
            <p:ph type="ctrTitle"/>
          </p:nvPr>
        </p:nvSpPr>
        <p:spPr>
          <a:xfrm>
            <a:off x="685800" y="1981200"/>
            <a:ext cx="7772400" cy="16002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7827" name="Rectangle 3"/>
          <p:cNvSpPr>
            <a:spLocks noGrp="1" noRot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9E4747-17D3-4137-8FA1-45755E1528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1169CB-4150-4224-821C-E354A0A50B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7188" y="228600"/>
            <a:ext cx="2135187" cy="58705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1625" y="228600"/>
            <a:ext cx="6253163" cy="58705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B3EEAB-0843-44B9-9806-5472EF2DF8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82F606-3EBA-46FB-8657-18EA6B6812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6AF401-AED6-4D9F-AC69-821475DE7D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1625" y="1676400"/>
            <a:ext cx="4194175" cy="44227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6400"/>
            <a:ext cx="4194175" cy="44227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7C07D8-47C8-4F3A-B784-EA99D46607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ACAED4-CA48-4D3F-AC15-E34464A1AD3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28CB5D-716C-4833-AA07-D1698DA6379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61C735-5548-4CD1-A8EF-F7B956CCDC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527305-42D7-4263-B0F3-72B993CFBE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9FF308-0FEA-4CAE-B797-428C5BB3C0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>
            <a:duotone>
              <a:schemeClr val="bg1"/>
              <a:srgbClr val="FFFFFF"/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301625" y="228600"/>
            <a:ext cx="8510588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76803" name="Rectangle 3"/>
          <p:cNvSpPr>
            <a:spLocks noGrp="1" noRot="1" noChangeArrowheads="1"/>
          </p:cNvSpPr>
          <p:nvPr>
            <p:ph type="body" idx="1"/>
          </p:nvPr>
        </p:nvSpPr>
        <p:spPr bwMode="auto">
          <a:xfrm>
            <a:off x="301625" y="1676400"/>
            <a:ext cx="8540750" cy="4422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7680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04800" y="6245225"/>
            <a:ext cx="22860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680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680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2860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5835A5FF-489F-4D5C-967A-D779BF0670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22" r:id="rId1"/>
    <p:sldLayoutId id="2147483723" r:id="rId2"/>
    <p:sldLayoutId id="2147483724" r:id="rId3"/>
    <p:sldLayoutId id="2147483725" r:id="rId4"/>
    <p:sldLayoutId id="2147483726" r:id="rId5"/>
    <p:sldLayoutId id="2147483727" r:id="rId6"/>
    <p:sldLayoutId id="2147483728" r:id="rId7"/>
    <p:sldLayoutId id="2147483729" r:id="rId8"/>
    <p:sldLayoutId id="2147483730" r:id="rId9"/>
    <p:sldLayoutId id="2147483731" r:id="rId10"/>
    <p:sldLayoutId id="2147483732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Sara.McCulloch@kingcounty.gov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doc.wa.gov/offenderinfo" TargetMode="External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bop.gov/" TargetMode="External"/><Relationship Id="rId5" Type="http://schemas.openxmlformats.org/officeDocument/2006/relationships/hyperlink" Target="http://www.waspc.org/" TargetMode="External"/><Relationship Id="rId4" Type="http://schemas.openxmlformats.org/officeDocument/2006/relationships/hyperlink" Target="http://ingress.kingcounty.gov/inmatelookup/" TargetMode="Externa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sopr.gov/" TargetMode="External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8.xml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9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0.xml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1.xml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2.xml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3.xml"/><Relationship Id="rId1" Type="http://schemas.openxmlformats.org/officeDocument/2006/relationships/slideLayout" Target="../slideLayouts/slideLayout1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4.xml"/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5.xml"/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6.xml"/><Relationship Id="rId1" Type="http://schemas.openxmlformats.org/officeDocument/2006/relationships/slideLayout" Target="../slideLayouts/slideLayout7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7.xml"/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8.xml"/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9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0.xml"/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1.xml"/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2.xml"/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3" Type="http://schemas.openxmlformats.org/officeDocument/2006/relationships/hyperlink" Target="mailto:Sara.McCulloch@kingcounty.gov" TargetMode="External"/><Relationship Id="rId2" Type="http://schemas.openxmlformats.org/officeDocument/2006/relationships/notesSlide" Target="../notesSlides/notesSlide7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Rot="1" noChangeArrowheads="1"/>
          </p:cNvSpPr>
          <p:nvPr>
            <p:ph type="subTitle" idx="1"/>
          </p:nvPr>
        </p:nvSpPr>
        <p:spPr>
          <a:xfrm>
            <a:off x="914400" y="1600200"/>
            <a:ext cx="7467600" cy="36576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en-US" sz="4400" dirty="0" smtClean="0"/>
              <a:t>RSO Coordinators 101</a:t>
            </a:r>
          </a:p>
          <a:p>
            <a:pPr eaLnBrk="1" hangingPunct="1">
              <a:lnSpc>
                <a:spcPct val="80000"/>
              </a:lnSpc>
              <a:defRPr/>
            </a:pPr>
            <a:endParaRPr lang="en-US" sz="2800" dirty="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en-US" sz="2800" dirty="0" smtClean="0"/>
              <a:t>Sara McCulloch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800" dirty="0" smtClean="0"/>
              <a:t>Deputy Prosecuting Attorney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800" dirty="0" smtClean="0"/>
              <a:t>Senior Specialist- Sex Offender Registration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800" dirty="0" smtClean="0"/>
              <a:t>King County Prosecutor’s Office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800" dirty="0" smtClean="0">
                <a:hlinkClick r:id="rId3"/>
              </a:rPr>
              <a:t>Sara.McCulloch@kingcounty.gov</a:t>
            </a:r>
            <a:endParaRPr lang="en-US" sz="2800" dirty="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en-US" sz="2800" dirty="0" smtClean="0"/>
              <a:t>206-205-2697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Sex Offense Convictions</a:t>
            </a:r>
          </a:p>
        </p:txBody>
      </p:sp>
      <p:sp>
        <p:nvSpPr>
          <p:cNvPr id="1095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2400" b="1" u="sng" smtClean="0"/>
              <a:t>In custody</a:t>
            </a:r>
            <a:r>
              <a:rPr lang="en-US" sz="2400" b="1" smtClean="0"/>
              <a:t> for underlying sex offense on or after 2/28/90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b="1" u="sng" smtClean="0"/>
              <a:t>On supervision</a:t>
            </a:r>
            <a:r>
              <a:rPr lang="en-US" sz="2400" b="1" smtClean="0"/>
              <a:t> for underlying sex offense on or after 2/28/90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400" b="1" smtClean="0"/>
              <a:t>Supervision must be ACTIVE supervision, not just MONETARY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b="1" smtClean="0"/>
              <a:t>Convicted of a sex offense that was committed on or after 2/28/90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b="1" smtClean="0"/>
              <a:t>Convicted of a sex offense that was committed before, on or after 2/28/90, and the person moved/ returned to Washington State from another state or a foreign country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Kidnapping Convictions</a:t>
            </a:r>
          </a:p>
        </p:txBody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Added in 7/27/97</a:t>
            </a:r>
          </a:p>
          <a:p>
            <a:pPr eaLnBrk="1" hangingPunct="1">
              <a:defRPr/>
            </a:pPr>
            <a:r>
              <a:rPr lang="en-US" dirty="0" smtClean="0"/>
              <a:t>Same rules as sex offenses, different date</a:t>
            </a:r>
          </a:p>
          <a:p>
            <a:pPr eaLnBrk="1" hangingPunct="1">
              <a:defRPr/>
            </a:pPr>
            <a:r>
              <a:rPr lang="en-US" dirty="0" smtClean="0"/>
              <a:t>“Kidnapping Offenses” = Kidnap 1, Kidnap 2, Unlawful Imprisonment or any attempt</a:t>
            </a:r>
          </a:p>
          <a:p>
            <a:pPr eaLnBrk="1" hangingPunct="1">
              <a:defRPr/>
            </a:pPr>
            <a:r>
              <a:rPr lang="en-US" dirty="0" smtClean="0"/>
              <a:t>Victim is a minor and offender is not the minor’s parent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Rot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sz="4000" smtClean="0">
                <a:effectLst/>
              </a:rPr>
              <a:t>Out-of-State Offenses</a:t>
            </a:r>
          </a:p>
        </p:txBody>
      </p:sp>
      <p:sp>
        <p:nvSpPr>
          <p:cNvPr id="13315" name="Rectangle 3"/>
          <p:cNvSpPr>
            <a:spLocks noGrp="1" noRot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800" dirty="0" smtClean="0">
                <a:effectLst/>
              </a:rPr>
              <a:t>“Sex Offense” defined in registration statute as:  </a:t>
            </a:r>
          </a:p>
          <a:p>
            <a:pPr lvl="1">
              <a:lnSpc>
                <a:spcPct val="80000"/>
              </a:lnSpc>
            </a:pPr>
            <a:r>
              <a:rPr lang="en-US" sz="2400" dirty="0" smtClean="0">
                <a:effectLst/>
              </a:rPr>
              <a:t>“Any out-of-state conviction for:  </a:t>
            </a:r>
          </a:p>
          <a:p>
            <a:pPr lvl="2">
              <a:lnSpc>
                <a:spcPct val="80000"/>
              </a:lnSpc>
            </a:pPr>
            <a:r>
              <a:rPr lang="en-US" sz="2000" dirty="0" smtClean="0">
                <a:effectLst/>
              </a:rPr>
              <a:t>An offense for which the person would be required to register as a sex offender while residing in the state of conviction;</a:t>
            </a:r>
          </a:p>
          <a:p>
            <a:pPr lvl="2">
              <a:lnSpc>
                <a:spcPct val="80000"/>
              </a:lnSpc>
            </a:pPr>
            <a:r>
              <a:rPr lang="en-US" sz="2000" dirty="0" smtClean="0">
                <a:effectLst/>
              </a:rPr>
              <a:t> </a:t>
            </a:r>
            <a:r>
              <a:rPr lang="en-US" sz="2000" u="sng" dirty="0" smtClean="0">
                <a:effectLst/>
              </a:rPr>
              <a:t>or</a:t>
            </a:r>
            <a:r>
              <a:rPr lang="en-US" sz="2000" dirty="0" smtClean="0">
                <a:effectLst/>
              </a:rPr>
              <a:t> if not required to register in the state of conviction, an offense that under the laws of this state would be classified as a sex offense under this subsection.  </a:t>
            </a:r>
            <a:endParaRPr lang="en-US" sz="2800" dirty="0" smtClean="0">
              <a:effectLst/>
            </a:endParaRPr>
          </a:p>
          <a:p>
            <a:pPr>
              <a:lnSpc>
                <a:spcPct val="80000"/>
              </a:lnSpc>
            </a:pPr>
            <a:r>
              <a:rPr lang="en-US" sz="2800" dirty="0" smtClean="0">
                <a:effectLst/>
              </a:rPr>
              <a:t>RCW 9A.44.140(4):  “For a person required to register for a federal or out-of-state conviction, the duty to register shall continue indefinitely.”</a:t>
            </a:r>
          </a:p>
          <a:p>
            <a:pPr lvl="1">
              <a:lnSpc>
                <a:spcPct val="80000"/>
              </a:lnSpc>
            </a:pPr>
            <a:r>
              <a:rPr lang="en-US" sz="2400" dirty="0" smtClean="0">
                <a:effectLst/>
              </a:rPr>
              <a:t>May petition the court after 15 years</a:t>
            </a:r>
          </a:p>
          <a:p>
            <a:pPr lvl="1">
              <a:lnSpc>
                <a:spcPct val="80000"/>
              </a:lnSpc>
            </a:pPr>
            <a:r>
              <a:rPr lang="en-US" sz="2400" dirty="0" smtClean="0">
                <a:effectLst/>
              </a:rPr>
              <a:t>Petition is in county of registration (Thurston Co. for juveniles)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Rot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smtClean="0">
                <a:effectLst/>
              </a:rPr>
              <a:t>Out of State Offense</a:t>
            </a:r>
          </a:p>
        </p:txBody>
      </p:sp>
      <p:sp>
        <p:nvSpPr>
          <p:cNvPr id="14339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301625" y="1295400"/>
            <a:ext cx="8540750" cy="4803775"/>
          </a:xfrm>
          <a:noFill/>
        </p:spPr>
        <p:txBody>
          <a:bodyPr/>
          <a:lstStyle/>
          <a:p>
            <a:r>
              <a:rPr lang="en-US" dirty="0" smtClean="0">
                <a:effectLst/>
              </a:rPr>
              <a:t>Does conviction offense qualify as </a:t>
            </a:r>
            <a:r>
              <a:rPr lang="en-US" dirty="0" err="1" smtClean="0">
                <a:effectLst/>
              </a:rPr>
              <a:t>registerable</a:t>
            </a:r>
            <a:r>
              <a:rPr lang="en-US" dirty="0" smtClean="0">
                <a:effectLst/>
              </a:rPr>
              <a:t> offense in conviction state?</a:t>
            </a:r>
          </a:p>
          <a:p>
            <a:pPr lvl="1"/>
            <a:r>
              <a:rPr lang="en-US" dirty="0" smtClean="0">
                <a:effectLst/>
              </a:rPr>
              <a:t>Call registry/ county sheriff</a:t>
            </a:r>
          </a:p>
          <a:p>
            <a:pPr lvl="1"/>
            <a:r>
              <a:rPr lang="en-US" dirty="0" smtClean="0">
                <a:effectLst/>
              </a:rPr>
              <a:t>Look at registration statute</a:t>
            </a:r>
          </a:p>
          <a:p>
            <a:r>
              <a:rPr lang="en-US" dirty="0" smtClean="0">
                <a:effectLst/>
              </a:rPr>
              <a:t>If so, then offender registers here for life</a:t>
            </a:r>
          </a:p>
          <a:p>
            <a:pPr lvl="1"/>
            <a:r>
              <a:rPr lang="en-US" dirty="0" smtClean="0">
                <a:effectLst/>
              </a:rPr>
              <a:t>Unless offender has COURT ORDER relieving him of duty to register in home state RCW 9A.44.141(a)) or </a:t>
            </a:r>
          </a:p>
          <a:p>
            <a:pPr lvl="1"/>
            <a:r>
              <a:rPr lang="en-US" dirty="0" smtClean="0">
                <a:effectLst/>
              </a:rPr>
              <a:t>Has been relieved of the duty in the home state (RCW 9A.44.141(b))</a:t>
            </a:r>
          </a:p>
          <a:p>
            <a:pPr lvl="1"/>
            <a:endParaRPr lang="en-US" dirty="0" smtClean="0">
              <a:effectLst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4"/>
          <p:cNvSpPr>
            <a:spLocks noGrp="1" noRot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smtClean="0">
                <a:effectLst/>
              </a:rPr>
              <a:t>Example- Out of State Offender</a:t>
            </a:r>
          </a:p>
        </p:txBody>
      </p:sp>
      <p:sp>
        <p:nvSpPr>
          <p:cNvPr id="15363" name="Rectangle 5"/>
          <p:cNvSpPr>
            <a:spLocks noGrp="1" noRot="1" noChangeArrowheads="1"/>
          </p:cNvSpPr>
          <p:nvPr>
            <p:ph type="body" idx="1"/>
          </p:nvPr>
        </p:nvSpPr>
        <p:spPr>
          <a:xfrm>
            <a:off x="301625" y="1447800"/>
            <a:ext cx="8540750" cy="5105400"/>
          </a:xfrm>
          <a:noFill/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800" dirty="0" smtClean="0">
                <a:effectLst/>
              </a:rPr>
              <a:t>D has an out of state sex offense</a:t>
            </a:r>
          </a:p>
          <a:p>
            <a:pPr>
              <a:lnSpc>
                <a:spcPct val="80000"/>
              </a:lnSpc>
            </a:pPr>
            <a:r>
              <a:rPr lang="en-US" sz="2800" dirty="0" smtClean="0">
                <a:effectLst/>
              </a:rPr>
              <a:t>How do you figure out if the offender has to register?</a:t>
            </a:r>
          </a:p>
          <a:p>
            <a:pPr lvl="1">
              <a:lnSpc>
                <a:spcPct val="80000"/>
              </a:lnSpc>
            </a:pPr>
            <a:r>
              <a:rPr lang="en-US" sz="2400" dirty="0" smtClean="0">
                <a:effectLst/>
              </a:rPr>
              <a:t>Who does this?  No central agency- falls on county sheriff, DOC, etc.  </a:t>
            </a:r>
          </a:p>
          <a:p>
            <a:pPr lvl="1">
              <a:lnSpc>
                <a:spcPct val="80000"/>
              </a:lnSpc>
            </a:pPr>
            <a:r>
              <a:rPr lang="en-US" sz="2400" dirty="0" smtClean="0">
                <a:effectLst/>
              </a:rPr>
              <a:t>Obtain copy of charging documents, judgment and sentence</a:t>
            </a:r>
          </a:p>
          <a:p>
            <a:pPr lvl="1">
              <a:lnSpc>
                <a:spcPct val="80000"/>
              </a:lnSpc>
            </a:pPr>
            <a:r>
              <a:rPr lang="en-US" sz="2400" dirty="0" smtClean="0">
                <a:effectLst/>
              </a:rPr>
              <a:t>Call State/ County sex offender registry</a:t>
            </a:r>
          </a:p>
          <a:p>
            <a:pPr lvl="2">
              <a:lnSpc>
                <a:spcPct val="80000"/>
              </a:lnSpc>
            </a:pPr>
            <a:r>
              <a:rPr lang="en-US" sz="2000" dirty="0" smtClean="0">
                <a:effectLst/>
              </a:rPr>
              <a:t>Easy- just came from that state</a:t>
            </a:r>
          </a:p>
          <a:p>
            <a:pPr lvl="2">
              <a:lnSpc>
                <a:spcPct val="80000"/>
              </a:lnSpc>
            </a:pPr>
            <a:r>
              <a:rPr lang="en-US" sz="2000" dirty="0" smtClean="0">
                <a:effectLst/>
              </a:rPr>
              <a:t>Hard- hasn’t lived there ever/ in a long time</a:t>
            </a:r>
          </a:p>
          <a:p>
            <a:pPr lvl="1">
              <a:lnSpc>
                <a:spcPct val="80000"/>
              </a:lnSpc>
            </a:pPr>
            <a:r>
              <a:rPr lang="en-US" sz="2400" dirty="0" smtClean="0">
                <a:effectLst/>
              </a:rPr>
              <a:t>Better:  Review out of state registration statute- need documentation to back up decision</a:t>
            </a:r>
          </a:p>
          <a:p>
            <a:pPr lvl="1">
              <a:lnSpc>
                <a:spcPct val="80000"/>
              </a:lnSpc>
            </a:pPr>
            <a:r>
              <a:rPr lang="en-US" sz="2400" dirty="0" smtClean="0">
                <a:effectLst/>
              </a:rPr>
              <a:t>BEWARE telling an offender he does NOT have to register without checking with sheriff for county of residence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 of State- 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Offender required to register in Kansas</a:t>
            </a:r>
          </a:p>
          <a:p>
            <a:r>
              <a:rPr lang="en-US" dirty="0" smtClean="0"/>
              <a:t>Never relieved in Kansas</a:t>
            </a:r>
          </a:p>
          <a:p>
            <a:r>
              <a:rPr lang="en-US" dirty="0" smtClean="0"/>
              <a:t>= Lifetime registration in WA</a:t>
            </a:r>
          </a:p>
          <a:p>
            <a:endParaRPr lang="en-US" dirty="0" smtClean="0"/>
          </a:p>
          <a:p>
            <a:r>
              <a:rPr lang="en-US" dirty="0" smtClean="0"/>
              <a:t>Offender required to register in Ohio</a:t>
            </a:r>
          </a:p>
          <a:p>
            <a:r>
              <a:rPr lang="en-US" dirty="0" smtClean="0"/>
              <a:t>Relieved of the duty in Ohio due to passage of time (you have been informed by Ohio)</a:t>
            </a:r>
          </a:p>
          <a:p>
            <a:r>
              <a:rPr lang="en-US" dirty="0" smtClean="0"/>
              <a:t>= Should be relieved in WA  (9A.44.141(b))</a:t>
            </a: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Never Required to Register in Conviction State-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Offender convicted of Rape offense as a juvenile in another state</a:t>
            </a:r>
          </a:p>
          <a:p>
            <a:r>
              <a:rPr lang="en-US" dirty="0" smtClean="0"/>
              <a:t>Other state never required offender to register and doesn’t require juveniles to register</a:t>
            </a:r>
          </a:p>
          <a:p>
            <a:r>
              <a:rPr lang="en-US" dirty="0" smtClean="0"/>
              <a:t>=Offender only required to register in WA if we can prove it is comparable offense</a:t>
            </a:r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Comparability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2800" dirty="0" smtClean="0"/>
              <a:t>Issue: Offenders </a:t>
            </a:r>
            <a:r>
              <a:rPr lang="en-US" sz="2800" dirty="0" smtClean="0"/>
              <a:t>register prior to comparability being established</a:t>
            </a:r>
          </a:p>
          <a:p>
            <a:pPr eaLnBrk="1" hangingPunct="1">
              <a:defRPr/>
            </a:pPr>
            <a:r>
              <a:rPr lang="en-US" sz="2800" dirty="0" smtClean="0"/>
              <a:t>First</a:t>
            </a:r>
            <a:r>
              <a:rPr lang="en-US" sz="2800" dirty="0" smtClean="0"/>
              <a:t>, compare elements.</a:t>
            </a:r>
            <a:endParaRPr lang="en-US" sz="2800" i="1" dirty="0" smtClean="0"/>
          </a:p>
          <a:p>
            <a:pPr eaLnBrk="1" hangingPunct="1">
              <a:defRPr/>
            </a:pPr>
            <a:r>
              <a:rPr lang="en-US" sz="2800" dirty="0" smtClean="0"/>
              <a:t>If elements are the same- analysis complete</a:t>
            </a:r>
          </a:p>
          <a:p>
            <a:pPr eaLnBrk="1" hangingPunct="1">
              <a:defRPr/>
            </a:pPr>
            <a:r>
              <a:rPr lang="en-US" sz="2800" dirty="0" smtClean="0"/>
              <a:t>If elements are not identical, or the foreign statute is broader, then, as a second step, the trial court may examine the facts of the out-of-state crime “ ‘as evidenced by the indictment or information.’ 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533400"/>
            <a:ext cx="8229600" cy="5597525"/>
          </a:xfrm>
        </p:spPr>
        <p:txBody>
          <a:bodyPr/>
          <a:lstStyle/>
          <a:p>
            <a:pPr eaLnBrk="1" hangingPunct="1">
              <a:defRPr/>
            </a:pPr>
            <a:r>
              <a:rPr lang="en-US" b="1" u="sng" smtClean="0"/>
              <a:t>State v. Werneth</a:t>
            </a:r>
            <a:r>
              <a:rPr lang="en-US" smtClean="0"/>
              <a:t>, 147 Wn. App. 549 (2008)</a:t>
            </a:r>
          </a:p>
          <a:p>
            <a:pPr lvl="1" eaLnBrk="1" hangingPunct="1">
              <a:defRPr/>
            </a:pPr>
            <a:r>
              <a:rPr lang="en-US" smtClean="0"/>
              <a:t>GA crime did not have “not married to” and “age” elements that our CM crime has.</a:t>
            </a:r>
          </a:p>
          <a:p>
            <a:pPr eaLnBrk="1" hangingPunct="1">
              <a:defRPr/>
            </a:pPr>
            <a:r>
              <a:rPr lang="en-US" b="1" u="sng" smtClean="0"/>
              <a:t>State v. Howe</a:t>
            </a:r>
            <a:r>
              <a:rPr lang="en-US" smtClean="0"/>
              <a:t>, 151 Wn. App. 338 (2009)</a:t>
            </a:r>
          </a:p>
          <a:p>
            <a:pPr lvl="1" eaLnBrk="1" hangingPunct="1">
              <a:defRPr/>
            </a:pPr>
            <a:r>
              <a:rPr lang="en-US" smtClean="0"/>
              <a:t>CA crime MUCH broader than WA crime</a:t>
            </a:r>
          </a:p>
          <a:p>
            <a:pPr lvl="1" eaLnBrk="1" hangingPunct="1">
              <a:defRPr/>
            </a:pPr>
            <a:endParaRPr lang="en-US" smtClean="0"/>
          </a:p>
          <a:p>
            <a:pPr eaLnBrk="1" hangingPunct="1">
              <a:defRPr/>
            </a:pPr>
            <a:r>
              <a:rPr lang="en-US" smtClean="0"/>
              <a:t>Very difficult standard to meet where out of state crime is BROADER than WA crime</a:t>
            </a:r>
          </a:p>
          <a:p>
            <a:pPr eaLnBrk="1" hangingPunct="1">
              <a:defRPr/>
            </a:pPr>
            <a:r>
              <a:rPr lang="en-US" smtClean="0"/>
              <a:t>Requires “findings of fact by the court” as to additional elements of the WA crime.</a:t>
            </a:r>
          </a:p>
          <a:p>
            <a:pPr eaLnBrk="1" hangingPunct="1">
              <a:defRPr/>
            </a:pPr>
            <a:endParaRPr lang="en-US" smtClean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Notice of Registration in J and 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625" y="1371600"/>
            <a:ext cx="8540750" cy="4727575"/>
          </a:xfrm>
        </p:spPr>
        <p:txBody>
          <a:bodyPr/>
          <a:lstStyle/>
          <a:p>
            <a:r>
              <a:rPr lang="en-US" dirty="0" smtClean="0"/>
              <a:t>Notice required by statute</a:t>
            </a:r>
          </a:p>
          <a:p>
            <a:r>
              <a:rPr lang="en-US" dirty="0" smtClean="0"/>
              <a:t>BUT- if no notice, the problem is cured by giving notice.  </a:t>
            </a:r>
          </a:p>
          <a:p>
            <a:r>
              <a:rPr lang="en-US" dirty="0" smtClean="0"/>
              <a:t>We don’t need to fix J and S.  </a:t>
            </a:r>
          </a:p>
          <a:p>
            <a:r>
              <a:rPr lang="en-US" dirty="0" smtClean="0"/>
              <a:t>Cure the problem by providing actual notice.</a:t>
            </a:r>
          </a:p>
          <a:p>
            <a:r>
              <a:rPr lang="en-US" dirty="0" smtClean="0"/>
              <a:t>(State v. Munds, State v. Clark)</a:t>
            </a:r>
          </a:p>
          <a:p>
            <a:r>
              <a:rPr lang="en-US" dirty="0" smtClean="0"/>
              <a:t>Letter, delivered in person- need proof of receipt</a:t>
            </a:r>
          </a:p>
          <a:p>
            <a:r>
              <a:rPr lang="en-US" dirty="0" smtClean="0"/>
              <a:t>Can have defendant come to court if needed.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Legislative History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  <a:p>
            <a:pPr>
              <a:defRPr/>
            </a:pPr>
            <a:r>
              <a:rPr lang="en-US" dirty="0"/>
              <a:t>Community Protection Act- 2/28/90</a:t>
            </a:r>
          </a:p>
          <a:p>
            <a:pPr>
              <a:buFont typeface="Wingdings" pitchFamily="2" charset="2"/>
              <a:buNone/>
              <a:defRPr/>
            </a:pPr>
            <a:r>
              <a:rPr lang="en-US" dirty="0"/>
              <a:t>		- RCW 9A.44.130 and .140</a:t>
            </a:r>
          </a:p>
          <a:p>
            <a:pPr>
              <a:buFont typeface="Wingdings" pitchFamily="2" charset="2"/>
              <a:buNone/>
              <a:defRPr/>
            </a:pPr>
            <a:endParaRPr lang="en-US" dirty="0"/>
          </a:p>
          <a:p>
            <a:pPr>
              <a:defRPr/>
            </a:pPr>
            <a:r>
              <a:rPr lang="en-US" dirty="0"/>
              <a:t>Amended </a:t>
            </a:r>
            <a:r>
              <a:rPr lang="en-US" dirty="0" smtClean="0"/>
              <a:t>25+ </a:t>
            </a:r>
            <a:r>
              <a:rPr lang="en-US" dirty="0"/>
              <a:t>times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514600"/>
            <a:ext cx="8510588" cy="1325563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Duration of </a:t>
            </a:r>
            <a:r>
              <a:rPr lang="en-US" dirty="0" err="1" smtClean="0"/>
              <a:t>Registation</a:t>
            </a: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How do I determine class?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371600"/>
            <a:ext cx="7772400" cy="5181600"/>
          </a:xfrm>
        </p:spPr>
        <p:txBody>
          <a:bodyPr/>
          <a:lstStyle/>
          <a:p>
            <a:pPr>
              <a:defRPr/>
            </a:pPr>
            <a:r>
              <a:rPr lang="en-US" sz="2800" dirty="0" smtClean="0"/>
              <a:t>Must determine class first </a:t>
            </a:r>
          </a:p>
          <a:p>
            <a:pPr>
              <a:defRPr/>
            </a:pPr>
            <a:r>
              <a:rPr lang="en-US" sz="2800" dirty="0" smtClean="0"/>
              <a:t>Some crimes have changed class</a:t>
            </a:r>
          </a:p>
          <a:p>
            <a:pPr>
              <a:defRPr/>
            </a:pPr>
            <a:r>
              <a:rPr lang="en-US" sz="2800" dirty="0" smtClean="0"/>
              <a:t>Judgment </a:t>
            </a:r>
            <a:r>
              <a:rPr lang="en-US" sz="2800" dirty="0"/>
              <a:t>and Sentence Maximum Term</a:t>
            </a:r>
          </a:p>
          <a:p>
            <a:pPr lvl="1">
              <a:defRPr/>
            </a:pPr>
            <a:r>
              <a:rPr lang="en-US" sz="2400" dirty="0"/>
              <a:t>5 years= Class C</a:t>
            </a:r>
          </a:p>
          <a:p>
            <a:pPr lvl="1">
              <a:defRPr/>
            </a:pPr>
            <a:r>
              <a:rPr lang="en-US" sz="2400" dirty="0"/>
              <a:t>10 years= Class B</a:t>
            </a:r>
          </a:p>
          <a:p>
            <a:pPr lvl="1">
              <a:defRPr/>
            </a:pPr>
            <a:r>
              <a:rPr lang="en-US" sz="2400" dirty="0"/>
              <a:t>Life= Class </a:t>
            </a:r>
            <a:r>
              <a:rPr lang="en-US" sz="2400" dirty="0" smtClean="0"/>
              <a:t>A</a:t>
            </a:r>
            <a:endParaRPr lang="en-US" dirty="0"/>
          </a:p>
        </p:txBody>
      </p:sp>
      <p:pic>
        <p:nvPicPr>
          <p:cNvPr id="17412" name="Picture 9" descr="maxterm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52600" y="4648200"/>
            <a:ext cx="5943600" cy="176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Rot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smtClean="0">
                <a:effectLst/>
              </a:rPr>
              <a:t>Duration of Registration</a:t>
            </a:r>
          </a:p>
        </p:txBody>
      </p:sp>
      <p:sp>
        <p:nvSpPr>
          <p:cNvPr id="18435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301625" y="1447800"/>
            <a:ext cx="8540750" cy="4651375"/>
          </a:xfrm>
          <a:noFill/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>
                <a:solidFill>
                  <a:srgbClr val="FF0000"/>
                </a:solidFill>
                <a:effectLst/>
              </a:rPr>
              <a:t>Federal or Out-of-State Offense= LIFE</a:t>
            </a:r>
          </a:p>
          <a:p>
            <a:pPr>
              <a:lnSpc>
                <a:spcPct val="90000"/>
              </a:lnSpc>
            </a:pPr>
            <a:r>
              <a:rPr lang="en-US" dirty="0" smtClean="0">
                <a:effectLst/>
              </a:rPr>
              <a:t>Class A (in this state) </a:t>
            </a:r>
            <a:r>
              <a:rPr lang="en-US" b="1" dirty="0" smtClean="0">
                <a:effectLst/>
              </a:rPr>
              <a:t>= LIFE</a:t>
            </a:r>
            <a:endParaRPr lang="en-US" dirty="0" smtClean="0">
              <a:effectLst/>
            </a:endParaRPr>
          </a:p>
          <a:p>
            <a:pPr lvl="1">
              <a:lnSpc>
                <a:spcPct val="90000"/>
              </a:lnSpc>
            </a:pPr>
            <a:r>
              <a:rPr lang="en-US" u="sng" dirty="0" smtClean="0">
                <a:effectLst/>
              </a:rPr>
              <a:t>or</a:t>
            </a:r>
            <a:r>
              <a:rPr lang="en-US" dirty="0" smtClean="0">
                <a:effectLst/>
              </a:rPr>
              <a:t> More than one sex or kidnapping offense</a:t>
            </a:r>
          </a:p>
          <a:p>
            <a:pPr lvl="1">
              <a:lnSpc>
                <a:spcPct val="90000"/>
              </a:lnSpc>
            </a:pPr>
            <a:r>
              <a:rPr lang="en-US" u="sng" dirty="0" smtClean="0">
                <a:effectLst/>
              </a:rPr>
              <a:t>or</a:t>
            </a:r>
            <a:r>
              <a:rPr lang="en-US" dirty="0" smtClean="0">
                <a:effectLst/>
              </a:rPr>
              <a:t> Offense requiring federal lifetime registration* (“aggravated offense”)</a:t>
            </a:r>
            <a:endParaRPr lang="en-US" b="1" dirty="0" smtClean="0">
              <a:effectLst/>
            </a:endParaRPr>
          </a:p>
          <a:p>
            <a:pPr>
              <a:lnSpc>
                <a:spcPct val="90000"/>
              </a:lnSpc>
            </a:pPr>
            <a:r>
              <a:rPr lang="en-US" dirty="0" smtClean="0">
                <a:effectLst/>
              </a:rPr>
              <a:t>Class B (in this state)= </a:t>
            </a:r>
            <a:r>
              <a:rPr lang="en-US" b="1" dirty="0" smtClean="0">
                <a:effectLst/>
              </a:rPr>
              <a:t>15 YEARS</a:t>
            </a:r>
            <a:r>
              <a:rPr lang="en-US" b="1" dirty="0" smtClean="0">
                <a:solidFill>
                  <a:srgbClr val="FF0000"/>
                </a:solidFill>
                <a:effectLst/>
              </a:rPr>
              <a:t>**</a:t>
            </a:r>
          </a:p>
          <a:p>
            <a:pPr>
              <a:lnSpc>
                <a:spcPct val="90000"/>
              </a:lnSpc>
            </a:pPr>
            <a:r>
              <a:rPr lang="en-US" dirty="0" smtClean="0">
                <a:effectLst/>
              </a:rPr>
              <a:t>Class C/ Gross Misdemeanor (in this state)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dirty="0" smtClean="0">
                <a:effectLst/>
              </a:rPr>
              <a:t>	= </a:t>
            </a:r>
            <a:r>
              <a:rPr lang="en-US" b="1" dirty="0" smtClean="0">
                <a:effectLst/>
              </a:rPr>
              <a:t>10 YEARS</a:t>
            </a:r>
            <a:r>
              <a:rPr lang="en-US" b="1" dirty="0" smtClean="0">
                <a:solidFill>
                  <a:srgbClr val="FF0000"/>
                </a:solidFill>
                <a:effectLst/>
              </a:rPr>
              <a:t>**</a:t>
            </a:r>
          </a:p>
          <a:p>
            <a:pPr>
              <a:lnSpc>
                <a:spcPct val="90000"/>
              </a:lnSpc>
            </a:pPr>
            <a:r>
              <a:rPr lang="en-US" dirty="0" smtClean="0">
                <a:effectLst/>
              </a:rPr>
              <a:t>See Chart on Registration Consequences</a:t>
            </a:r>
            <a:endParaRPr lang="en-US" b="1" dirty="0" smtClean="0">
              <a:solidFill>
                <a:srgbClr val="FF0000"/>
              </a:solidFill>
              <a:effectLst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b="1" dirty="0" smtClean="0">
              <a:solidFill>
                <a:srgbClr val="FF0000"/>
              </a:solidFill>
              <a:effectLst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b="1" dirty="0" smtClean="0">
              <a:solidFill>
                <a:srgbClr val="FF0000"/>
              </a:solidFill>
              <a:effectLst/>
            </a:endParaRPr>
          </a:p>
          <a:p>
            <a:pPr>
              <a:lnSpc>
                <a:spcPct val="90000"/>
              </a:lnSpc>
            </a:pPr>
            <a:endParaRPr lang="en-US" b="1" dirty="0" smtClean="0">
              <a:effectLst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Rot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smtClean="0">
                <a:effectLst/>
              </a:rPr>
              <a:t>**Duration- 10/15 years</a:t>
            </a:r>
          </a:p>
        </p:txBody>
      </p:sp>
      <p:sp>
        <p:nvSpPr>
          <p:cNvPr id="19459" name="Rectangle 3"/>
          <p:cNvSpPr>
            <a:spLocks noGrp="1" noRot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smtClean="0">
                <a:solidFill>
                  <a:srgbClr val="FF0000"/>
                </a:solidFill>
                <a:effectLst/>
              </a:rPr>
              <a:t>**</a:t>
            </a:r>
            <a:r>
              <a:rPr lang="en-US" smtClean="0">
                <a:effectLst/>
              </a:rPr>
              <a:t> 10 or 15 years must be “</a:t>
            </a:r>
            <a:r>
              <a:rPr lang="en-US" u="sng" smtClean="0">
                <a:effectLst/>
              </a:rPr>
              <a:t>consecutive </a:t>
            </a:r>
            <a:r>
              <a:rPr lang="en-US" smtClean="0">
                <a:effectLst/>
              </a:rPr>
              <a:t>years in the community without being convicted of a </a:t>
            </a:r>
            <a:r>
              <a:rPr lang="en-US" u="sng" smtClean="0">
                <a:solidFill>
                  <a:srgbClr val="FF0000"/>
                </a:solidFill>
                <a:effectLst/>
              </a:rPr>
              <a:t>disqualifying</a:t>
            </a:r>
            <a:r>
              <a:rPr lang="en-US" smtClean="0">
                <a:solidFill>
                  <a:srgbClr val="FF0000"/>
                </a:solidFill>
                <a:effectLst/>
              </a:rPr>
              <a:t> </a:t>
            </a:r>
            <a:r>
              <a:rPr lang="en-US" smtClean="0">
                <a:effectLst/>
              </a:rPr>
              <a:t>offense.”</a:t>
            </a:r>
          </a:p>
          <a:p>
            <a:r>
              <a:rPr lang="en-US" smtClean="0">
                <a:effectLst/>
              </a:rPr>
              <a:t>NO LONGER “any new offense”</a:t>
            </a:r>
          </a:p>
          <a:p>
            <a:pPr>
              <a:buFont typeface="Wingdings" pitchFamily="2" charset="2"/>
              <a:buNone/>
            </a:pPr>
            <a:endParaRPr lang="en-US" smtClean="0">
              <a:effectLst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Rot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smtClean="0">
                <a:effectLst/>
              </a:rPr>
              <a:t>“Disqualifying Offense”</a:t>
            </a:r>
          </a:p>
        </p:txBody>
      </p:sp>
      <p:sp>
        <p:nvSpPr>
          <p:cNvPr id="20483" name="Rectangle 3"/>
          <p:cNvSpPr>
            <a:spLocks noGrp="1" noRot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800" smtClean="0">
                <a:effectLst/>
              </a:rPr>
              <a:t>Felony</a:t>
            </a:r>
          </a:p>
          <a:p>
            <a:pPr>
              <a:lnSpc>
                <a:spcPct val="80000"/>
              </a:lnSpc>
            </a:pPr>
            <a:r>
              <a:rPr lang="en-US" sz="2800" smtClean="0">
                <a:effectLst/>
              </a:rPr>
              <a:t>Sex offense (using registration definition-9A.44.__)</a:t>
            </a:r>
          </a:p>
          <a:p>
            <a:pPr>
              <a:lnSpc>
                <a:spcPct val="80000"/>
              </a:lnSpc>
            </a:pPr>
            <a:r>
              <a:rPr lang="en-US" sz="2800" smtClean="0">
                <a:effectLst/>
              </a:rPr>
              <a:t>Crime against children or persons as defined by RCW 43.43.830(5) and 9.94A.411(2)(a)</a:t>
            </a:r>
          </a:p>
          <a:p>
            <a:pPr>
              <a:lnSpc>
                <a:spcPct val="80000"/>
              </a:lnSpc>
            </a:pPr>
            <a:r>
              <a:rPr lang="en-US" sz="2800" smtClean="0">
                <a:effectLst/>
              </a:rPr>
              <a:t>An offense with a domestic violence designation as provided in RCW 10.99.020</a:t>
            </a:r>
          </a:p>
          <a:p>
            <a:pPr>
              <a:lnSpc>
                <a:spcPct val="80000"/>
              </a:lnSpc>
            </a:pPr>
            <a:r>
              <a:rPr lang="en-US" sz="2800" smtClean="0">
                <a:effectLst/>
              </a:rPr>
              <a:t>Permitting Commercial Sexual Abuse of a Minor (9.68A.103)</a:t>
            </a:r>
          </a:p>
          <a:p>
            <a:pPr>
              <a:lnSpc>
                <a:spcPct val="80000"/>
              </a:lnSpc>
            </a:pPr>
            <a:r>
              <a:rPr lang="en-US" sz="2800" smtClean="0">
                <a:effectLst/>
              </a:rPr>
              <a:t>Any violation of 9A.88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800" smtClean="0">
                <a:effectLst/>
              </a:rPr>
              <a:t>	(Indecent Exposure, Prostitution crimes)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effectLst/>
              </a:rPr>
              <a:t>Disqualifying Offense Cheat Sheet will outline in more detail which crimes restart time.</a:t>
            </a:r>
          </a:p>
          <a:p>
            <a:pPr>
              <a:defRPr/>
            </a:pPr>
            <a:endParaRPr lang="en-US" dirty="0" smtClean="0">
              <a:effectLst/>
            </a:endParaRPr>
          </a:p>
          <a:p>
            <a:pPr>
              <a:defRPr/>
            </a:pPr>
            <a:r>
              <a:rPr lang="en-US" dirty="0" smtClean="0">
                <a:effectLst/>
              </a:rPr>
              <a:t>Out of state “disqualifying offenses”- if it seems comparable, count it.  </a:t>
            </a:r>
          </a:p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Federal Lifetime Registration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01625" y="1371600"/>
            <a:ext cx="8540750" cy="4727575"/>
          </a:xfrm>
        </p:spPr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FFC000"/>
                </a:solidFill>
              </a:rPr>
              <a:t>Intended to require Aggravated Offenders and Recidivists to Register for Life</a:t>
            </a:r>
          </a:p>
          <a:p>
            <a:pPr>
              <a:defRPr/>
            </a:pPr>
            <a:r>
              <a:rPr lang="en-US" dirty="0" smtClean="0">
                <a:solidFill>
                  <a:srgbClr val="FFC000"/>
                </a:solidFill>
              </a:rPr>
              <a:t>Will talk more in depth next talk</a:t>
            </a:r>
          </a:p>
          <a:p>
            <a:pPr>
              <a:defRPr/>
            </a:pPr>
            <a:r>
              <a:rPr lang="en-US" dirty="0" smtClean="0">
                <a:effectLst/>
              </a:rPr>
              <a:t>Looking to see if class B/C offenses are aggravated</a:t>
            </a:r>
          </a:p>
          <a:p>
            <a:pPr>
              <a:defRPr/>
            </a:pPr>
            <a:r>
              <a:rPr lang="en-US" dirty="0" smtClean="0">
                <a:effectLst/>
              </a:rPr>
              <a:t>The “sexually violent” and “crime against children” definitions are encompassed by rule that more than one sex offense= life</a:t>
            </a:r>
            <a:endParaRPr lang="en-US" dirty="0"/>
          </a:p>
          <a:p>
            <a:pPr>
              <a:defRPr/>
            </a:pPr>
            <a:r>
              <a:rPr lang="en-US" dirty="0" smtClean="0"/>
              <a:t>See chart on Registration Consequences of Conviction</a:t>
            </a:r>
            <a:endParaRPr lang="en-US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FTR Charges:</a:t>
            </a:r>
            <a:br>
              <a:rPr lang="en-US" dirty="0" smtClean="0"/>
            </a:br>
            <a:r>
              <a:rPr lang="en-US" dirty="0" smtClean="0"/>
              <a:t>Should You File Charges?</a:t>
            </a:r>
            <a:endParaRPr lang="en-US" dirty="0"/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Rot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smtClean="0">
                <a:effectLst/>
              </a:rPr>
              <a:t>Filing Standards</a:t>
            </a:r>
          </a:p>
        </p:txBody>
      </p:sp>
      <p:sp>
        <p:nvSpPr>
          <p:cNvPr id="24579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301625" y="1295400"/>
            <a:ext cx="8540750" cy="4803775"/>
          </a:xfrm>
          <a:noFill/>
        </p:spPr>
        <p:txBody>
          <a:bodyPr/>
          <a:lstStyle/>
          <a:p>
            <a:r>
              <a:rPr lang="en-US" dirty="0" smtClean="0">
                <a:effectLst/>
              </a:rPr>
              <a:t>Equity considerations</a:t>
            </a:r>
          </a:p>
          <a:p>
            <a:r>
              <a:rPr lang="en-US" dirty="0" smtClean="0">
                <a:effectLst/>
              </a:rPr>
              <a:t>Shorter violation, more likely a reason can be given/ facts don’t look good at trial</a:t>
            </a:r>
          </a:p>
          <a:p>
            <a:r>
              <a:rPr lang="en-US" dirty="0" smtClean="0">
                <a:effectLst/>
              </a:rPr>
              <a:t>King County Standards:  </a:t>
            </a:r>
          </a:p>
          <a:p>
            <a:pPr lvl="1"/>
            <a:r>
              <a:rPr lang="en-US" dirty="0" smtClean="0">
                <a:effectLst/>
              </a:rPr>
              <a:t>30 days after move/ 4 weeks of no sign-in</a:t>
            </a:r>
          </a:p>
          <a:p>
            <a:pPr lvl="1"/>
            <a:r>
              <a:rPr lang="en-US" dirty="0" smtClean="0">
                <a:effectLst/>
              </a:rPr>
              <a:t>For occasional homeless sign ins, less than 50% of the time over a 4 month period of time</a:t>
            </a:r>
          </a:p>
          <a:p>
            <a:r>
              <a:rPr lang="en-US" dirty="0" smtClean="0">
                <a:effectLst/>
              </a:rPr>
              <a:t>Community safety concerns-living with children, domestic violence, arrests, etc.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Rot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smtClean="0">
                <a:effectLst/>
              </a:rPr>
              <a:t>What happens if you don’t file?</a:t>
            </a:r>
          </a:p>
        </p:txBody>
      </p:sp>
      <p:sp>
        <p:nvSpPr>
          <p:cNvPr id="25603" name="Rectangle 3"/>
          <p:cNvSpPr>
            <a:spLocks noGrp="1" noRot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smtClean="0">
                <a:effectLst/>
              </a:rPr>
              <a:t>Offenders don’t get back in compliance</a:t>
            </a:r>
          </a:p>
          <a:p>
            <a:r>
              <a:rPr lang="en-US" smtClean="0">
                <a:effectLst/>
              </a:rPr>
              <a:t>Public isn’t notified of the offender</a:t>
            </a:r>
          </a:p>
          <a:p>
            <a:r>
              <a:rPr lang="en-US" smtClean="0">
                <a:effectLst/>
              </a:rPr>
              <a:t>Offender winds up having 10/15 years elapsed because no criminal charges</a:t>
            </a:r>
          </a:p>
          <a:p>
            <a:r>
              <a:rPr lang="en-US" smtClean="0">
                <a:effectLst/>
              </a:rPr>
              <a:t>** Make sure offenders are back in compliance after/ during FTR case or if you aren’t able to file for some reason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667000"/>
            <a:ext cx="8510588" cy="1325563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Registration Laws</a:t>
            </a:r>
            <a:br>
              <a:rPr lang="en-US" dirty="0" smtClean="0"/>
            </a:br>
            <a:r>
              <a:rPr lang="en-US" dirty="0" smtClean="0"/>
              <a:t>RCW 9A.44.128-.145</a:t>
            </a:r>
            <a:endParaRPr lang="en-US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Rot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sz="4000" b="1" u="sng" smtClean="0">
                <a:solidFill>
                  <a:srgbClr val="FF3300"/>
                </a:solidFill>
                <a:effectLst/>
              </a:rPr>
              <a:t>STOP</a:t>
            </a:r>
            <a:r>
              <a:rPr lang="en-US" sz="4000" b="1" smtClean="0">
                <a:solidFill>
                  <a:srgbClr val="FF3300"/>
                </a:solidFill>
                <a:effectLst/>
              </a:rPr>
              <a:t>:</a:t>
            </a:r>
            <a:r>
              <a:rPr lang="en-US" sz="4000" smtClean="0">
                <a:effectLst/>
              </a:rPr>
              <a:t>  Is your offender INCARCERATED?</a:t>
            </a:r>
          </a:p>
        </p:txBody>
      </p:sp>
      <p:sp>
        <p:nvSpPr>
          <p:cNvPr id="26627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381000" y="1676400"/>
            <a:ext cx="8540750" cy="4422775"/>
          </a:xfrm>
          <a:noFill/>
        </p:spPr>
        <p:txBody>
          <a:bodyPr/>
          <a:lstStyle/>
          <a:p>
            <a:r>
              <a:rPr lang="en-US" smtClean="0">
                <a:effectLst/>
              </a:rPr>
              <a:t>You don’t want to waste your time filing on someone incarcerated</a:t>
            </a:r>
          </a:p>
          <a:p>
            <a:r>
              <a:rPr lang="en-US" smtClean="0">
                <a:effectLst/>
              </a:rPr>
              <a:t>Review criminal history- recent cases?</a:t>
            </a:r>
          </a:p>
          <a:p>
            <a:r>
              <a:rPr lang="en-US" smtClean="0">
                <a:effectLst/>
              </a:rPr>
              <a:t>DOC:  </a:t>
            </a:r>
            <a:r>
              <a:rPr lang="en-US" smtClean="0">
                <a:effectLst/>
                <a:hlinkClick r:id="rId3"/>
              </a:rPr>
              <a:t>http://www.doc.wa.gov/offenderinfo</a:t>
            </a:r>
            <a:r>
              <a:rPr lang="en-US" smtClean="0">
                <a:effectLst/>
              </a:rPr>
              <a:t> </a:t>
            </a:r>
          </a:p>
          <a:p>
            <a:r>
              <a:rPr lang="en-US" smtClean="0">
                <a:effectLst/>
              </a:rPr>
              <a:t>King County Jail Booking:  </a:t>
            </a:r>
            <a:r>
              <a:rPr lang="en-US" smtClean="0">
                <a:effectLst/>
                <a:hlinkClick r:id="rId4"/>
              </a:rPr>
              <a:t>http://ingress.kingcounty.gov/inmatelookup/</a:t>
            </a:r>
            <a:endParaRPr lang="en-US" smtClean="0">
              <a:effectLst/>
            </a:endParaRPr>
          </a:p>
          <a:p>
            <a:r>
              <a:rPr lang="en-US" smtClean="0">
                <a:effectLst/>
              </a:rPr>
              <a:t>WASPC List of Jail Registries:  </a:t>
            </a:r>
            <a:r>
              <a:rPr lang="en-US" smtClean="0">
                <a:effectLst/>
                <a:hlinkClick r:id="rId5"/>
              </a:rPr>
              <a:t>www.waspc.org</a:t>
            </a:r>
            <a:r>
              <a:rPr lang="en-US" smtClean="0">
                <a:effectLst/>
              </a:rPr>
              <a:t>    Click on Jails</a:t>
            </a:r>
          </a:p>
          <a:p>
            <a:r>
              <a:rPr lang="en-US" smtClean="0">
                <a:effectLst/>
              </a:rPr>
              <a:t>Federal BOP- </a:t>
            </a:r>
            <a:r>
              <a:rPr lang="en-US" smtClean="0">
                <a:effectLst/>
                <a:hlinkClick r:id="rId6"/>
              </a:rPr>
              <a:t>http://www.bop.gov</a:t>
            </a:r>
            <a:r>
              <a:rPr lang="en-US" smtClean="0">
                <a:effectLst/>
              </a:rPr>
              <a:t> </a:t>
            </a:r>
          </a:p>
          <a:p>
            <a:pPr>
              <a:buFont typeface="Wingdings" pitchFamily="2" charset="2"/>
              <a:buNone/>
            </a:pPr>
            <a:endParaRPr lang="en-US" smtClean="0"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Rot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sz="4000" smtClean="0">
                <a:effectLst/>
              </a:rPr>
              <a:t>Is the offender registered </a:t>
            </a:r>
            <a:br>
              <a:rPr lang="en-US" sz="4000" smtClean="0">
                <a:effectLst/>
              </a:rPr>
            </a:br>
            <a:r>
              <a:rPr lang="en-US" sz="4000" smtClean="0">
                <a:effectLst/>
              </a:rPr>
              <a:t>somewhere else?</a:t>
            </a:r>
          </a:p>
        </p:txBody>
      </p:sp>
      <p:sp>
        <p:nvSpPr>
          <p:cNvPr id="27651" name="Rectangle 3"/>
          <p:cNvSpPr>
            <a:spLocks noGrp="1" noRot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smtClean="0">
                <a:effectLst/>
              </a:rPr>
              <a:t>Is D registered in another county- Offender Watch </a:t>
            </a:r>
          </a:p>
          <a:p>
            <a:r>
              <a:rPr lang="en-US" smtClean="0">
                <a:effectLst/>
              </a:rPr>
              <a:t>Is D registered in another state?</a:t>
            </a:r>
          </a:p>
          <a:p>
            <a:pPr lvl="1"/>
            <a:r>
              <a:rPr lang="en-US" smtClean="0">
                <a:effectLst/>
              </a:rPr>
              <a:t>NCIC- recent arrests, listed registration</a:t>
            </a:r>
          </a:p>
          <a:p>
            <a:pPr lvl="1"/>
            <a:r>
              <a:rPr lang="en-US" smtClean="0">
                <a:effectLst/>
              </a:rPr>
              <a:t>National Sex Offender Registry- </a:t>
            </a:r>
            <a:r>
              <a:rPr lang="en-US" smtClean="0">
                <a:effectLst/>
                <a:hlinkClick r:id="rId3"/>
              </a:rPr>
              <a:t>http://www.nsopr.gov/</a:t>
            </a:r>
            <a:r>
              <a:rPr lang="en-US" smtClean="0">
                <a:effectLst/>
              </a:rPr>
              <a:t> </a:t>
            </a:r>
          </a:p>
          <a:p>
            <a:pPr lvl="1"/>
            <a:r>
              <a:rPr lang="en-US" smtClean="0">
                <a:effectLst/>
              </a:rPr>
              <a:t>Doesn’t include all offenders- only 2s and 3s- must call individual State registries or counties</a:t>
            </a:r>
          </a:p>
          <a:p>
            <a:endParaRPr lang="en-US" smtClean="0"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Certified Mail Requirement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Certified mail requirement </a:t>
            </a:r>
          </a:p>
          <a:p>
            <a:pPr lvl="1">
              <a:defRPr/>
            </a:pPr>
            <a:r>
              <a:rPr lang="en-US" dirty="0" smtClean="0"/>
              <a:t>Added in 2010</a:t>
            </a:r>
          </a:p>
          <a:p>
            <a:pPr lvl="1">
              <a:defRPr/>
            </a:pPr>
            <a:r>
              <a:rPr lang="en-US" dirty="0" smtClean="0"/>
              <a:t>Meant to deal with the “Lost in the Mail” defense</a:t>
            </a:r>
          </a:p>
          <a:p>
            <a:pPr lvl="1">
              <a:defRPr/>
            </a:pPr>
            <a:r>
              <a:rPr lang="en-US" dirty="0" smtClean="0"/>
              <a:t>Offenders need notice of the new requirement</a:t>
            </a:r>
          </a:p>
          <a:p>
            <a:pPr lvl="1">
              <a:defRPr/>
            </a:pPr>
            <a:r>
              <a:rPr lang="en-US" dirty="0" smtClean="0"/>
              <a:t>Not meant as an independent reason to charge (e.g. regular mail vs. certified mail)</a:t>
            </a:r>
          </a:p>
          <a:p>
            <a:pPr lvl="1">
              <a:buFontTx/>
              <a:buNone/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Filing Charges:</a:t>
            </a:r>
            <a:br>
              <a:rPr lang="en-US" dirty="0" smtClean="0"/>
            </a:br>
            <a:r>
              <a:rPr lang="en-US" dirty="0" smtClean="0"/>
              <a:t>Where Do I Start?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Rot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smtClean="0">
                <a:effectLst/>
              </a:rPr>
              <a:t>Putting Together an FTR case</a:t>
            </a:r>
          </a:p>
        </p:txBody>
      </p:sp>
      <p:sp>
        <p:nvSpPr>
          <p:cNvPr id="252931" name="Rectangle 3"/>
          <p:cNvSpPr>
            <a:spLocks noGrp="1" noRot="1" noChangeArrowheads="1"/>
          </p:cNvSpPr>
          <p:nvPr>
            <p:ph type="body" idx="1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defRPr/>
            </a:pPr>
            <a:r>
              <a:rPr lang="en-US" dirty="0" smtClean="0"/>
              <a:t>Checklist</a:t>
            </a:r>
          </a:p>
          <a:p>
            <a:pPr>
              <a:defRPr/>
            </a:pPr>
            <a:r>
              <a:rPr lang="en-US" dirty="0" smtClean="0"/>
              <a:t>Sample certification for determination of probable cause</a:t>
            </a:r>
          </a:p>
          <a:p>
            <a:pPr>
              <a:defRPr/>
            </a:pPr>
            <a:r>
              <a:rPr lang="en-US" dirty="0" smtClean="0"/>
              <a:t>Sample witness statement</a:t>
            </a:r>
            <a:endParaRPr lang="en-US" dirty="0"/>
          </a:p>
          <a:p>
            <a:pPr>
              <a:defRPr/>
            </a:pPr>
            <a:endParaRPr lang="en-US" dirty="0" smtClean="0">
              <a:effectLst/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5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457200" y="6245225"/>
            <a:ext cx="2133600" cy="476250"/>
          </a:xfrm>
          <a:noFill/>
        </p:spPr>
        <p:txBody>
          <a:bodyPr/>
          <a:lstStyle/>
          <a:p>
            <a:pPr algn="l"/>
            <a:fld id="{7EBDA85C-4680-48CB-B4FF-55FA9F1B9744}" type="slidenum">
              <a:rPr lang="en-US" smtClean="0">
                <a:latin typeface="Arial" charset="0"/>
              </a:rPr>
              <a:pPr algn="l"/>
              <a:t>35</a:t>
            </a:fld>
            <a:endParaRPr lang="en-US" smtClean="0">
              <a:latin typeface="Arial" charset="0"/>
            </a:endParaRPr>
          </a:p>
        </p:txBody>
      </p:sp>
      <p:sp>
        <p:nvSpPr>
          <p:cNvPr id="983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What are the elements of FTR?</a:t>
            </a:r>
          </a:p>
        </p:txBody>
      </p:sp>
      <p:sp>
        <p:nvSpPr>
          <p:cNvPr id="98307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267200"/>
          </a:xfrm>
        </p:spPr>
        <p:txBody>
          <a:bodyPr/>
          <a:lstStyle/>
          <a:p>
            <a:r>
              <a:rPr lang="en-US" smtClean="0"/>
              <a:t>On or about _________ (date/ range)</a:t>
            </a:r>
          </a:p>
          <a:p>
            <a:r>
              <a:rPr lang="en-US" smtClean="0"/>
              <a:t>Has a sex/kidnapping conviction which requires sex offender registration</a:t>
            </a:r>
          </a:p>
          <a:p>
            <a:pPr lvl="1"/>
            <a:r>
              <a:rPr lang="en-US" smtClean="0"/>
              <a:t> Must prove duration has not expired</a:t>
            </a:r>
          </a:p>
          <a:p>
            <a:r>
              <a:rPr lang="en-US" smtClean="0"/>
              <a:t>Knowingly failed to comply with registration requirements</a:t>
            </a:r>
          </a:p>
          <a:p>
            <a:pPr lvl="1"/>
            <a:r>
              <a:rPr lang="en-US" smtClean="0"/>
              <a:t>	Definition section explaining requirements</a:t>
            </a:r>
          </a:p>
          <a:p>
            <a:r>
              <a:rPr lang="en-US" smtClean="0"/>
              <a:t>1 or 2 priors</a:t>
            </a:r>
          </a:p>
          <a:p>
            <a:r>
              <a:rPr lang="en-US" smtClean="0"/>
              <a:t>In the State of Washington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Penalty Section- 9A.44.132</a:t>
            </a:r>
          </a:p>
        </p:txBody>
      </p:sp>
      <p:sp>
        <p:nvSpPr>
          <p:cNvPr id="9625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267200"/>
          </a:xfrm>
        </p:spPr>
        <p:txBody>
          <a:bodyPr/>
          <a:lstStyle/>
          <a:p>
            <a:pPr eaLnBrk="1" hangingPunct="1"/>
            <a:r>
              <a:rPr lang="en-US" dirty="0" smtClean="0"/>
              <a:t>DOC wanted to be able to track types of FTR by looking at citation</a:t>
            </a:r>
          </a:p>
          <a:p>
            <a:pPr eaLnBrk="1" hangingPunct="1"/>
            <a:r>
              <a:rPr lang="en-US" dirty="0" smtClean="0"/>
              <a:t>5203 amended .132, effective </a:t>
            </a:r>
            <a:r>
              <a:rPr lang="en-US" dirty="0" smtClean="0"/>
              <a:t>7/22</a:t>
            </a:r>
            <a:r>
              <a:rPr lang="en-US" dirty="0" smtClean="0"/>
              <a:t>/11</a:t>
            </a:r>
            <a:endParaRPr lang="en-US" dirty="0" smtClean="0"/>
          </a:p>
          <a:p>
            <a:pPr eaLnBrk="1" hangingPunct="1"/>
            <a:r>
              <a:rPr lang="en-US" dirty="0" smtClean="0"/>
              <a:t>Prior FTRs are elements of the crime</a:t>
            </a:r>
          </a:p>
          <a:p>
            <a:pPr eaLnBrk="1" hangingPunct="1"/>
            <a:r>
              <a:rPr lang="en-US" dirty="0" smtClean="0"/>
              <a:t>0 priors  .132(1)(a)(</a:t>
            </a:r>
            <a:r>
              <a:rPr lang="en-US" dirty="0" err="1" smtClean="0"/>
              <a:t>i</a:t>
            </a:r>
            <a:r>
              <a:rPr lang="en-US" dirty="0" smtClean="0"/>
              <a:t>)</a:t>
            </a:r>
          </a:p>
          <a:p>
            <a:pPr eaLnBrk="1" hangingPunct="1"/>
            <a:r>
              <a:rPr lang="en-US" dirty="0" smtClean="0"/>
              <a:t>1 prior  .132(1)(a)(ii)</a:t>
            </a:r>
          </a:p>
          <a:p>
            <a:pPr eaLnBrk="1" hangingPunct="1"/>
            <a:r>
              <a:rPr lang="en-US" dirty="0" smtClean="0"/>
              <a:t>2 priors  .132(2)</a:t>
            </a:r>
          </a:p>
          <a:p>
            <a:pPr eaLnBrk="1" hangingPunct="1"/>
            <a:r>
              <a:rPr lang="en-US" dirty="0" smtClean="0"/>
              <a:t>Out of State FTRs count- provided we can prove them.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Practice points	</a:t>
            </a:r>
          </a:p>
        </p:txBody>
      </p:sp>
      <p:sp>
        <p:nvSpPr>
          <p:cNvPr id="10035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Proper citation for FTR should be listed in PC cert/ information</a:t>
            </a:r>
          </a:p>
          <a:p>
            <a:pPr eaLnBrk="1" hangingPunct="1"/>
            <a:r>
              <a:rPr lang="en-US" smtClean="0"/>
              <a:t>Need to prove up prior FTR convictions (its an element of the crime)</a:t>
            </a:r>
          </a:p>
          <a:p>
            <a:pPr lvl="1" eaLnBrk="1" hangingPunct="1"/>
            <a:r>
              <a:rPr lang="en-US" smtClean="0"/>
              <a:t>Need to be listed in PC cert</a:t>
            </a:r>
          </a:p>
          <a:p>
            <a:pPr lvl="1" eaLnBrk="1" hangingPunct="1"/>
            <a:r>
              <a:rPr lang="en-US" smtClean="0"/>
              <a:t>Certified J and S for FTR in case file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Rot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sz="4000" smtClean="0">
                <a:effectLst/>
              </a:rPr>
              <a:t>Where do I start?</a:t>
            </a:r>
            <a:br>
              <a:rPr lang="en-US" sz="4000" smtClean="0">
                <a:effectLst/>
              </a:rPr>
            </a:br>
            <a:r>
              <a:rPr lang="en-US" sz="4000" smtClean="0">
                <a:effectLst/>
              </a:rPr>
              <a:t>Dates, Dates, Dates!</a:t>
            </a:r>
          </a:p>
        </p:txBody>
      </p:sp>
      <p:sp>
        <p:nvSpPr>
          <p:cNvPr id="31747" name="Rectangle 3"/>
          <p:cNvSpPr>
            <a:spLocks noGrp="1" noRot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dirty="0" smtClean="0">
                <a:effectLst/>
              </a:rPr>
              <a:t>What is your violation date range?</a:t>
            </a:r>
          </a:p>
          <a:p>
            <a:pPr lvl="1"/>
            <a:r>
              <a:rPr lang="en-US" dirty="0" smtClean="0">
                <a:effectLst/>
              </a:rPr>
              <a:t>Begins with date the offender moved/ stopped checking in weekly as homeless</a:t>
            </a:r>
          </a:p>
          <a:p>
            <a:pPr lvl="2"/>
            <a:r>
              <a:rPr lang="en-US" dirty="0" smtClean="0">
                <a:effectLst/>
              </a:rPr>
              <a:t>Please ask witnesses to give dates!</a:t>
            </a:r>
          </a:p>
          <a:p>
            <a:pPr lvl="1"/>
            <a:r>
              <a:rPr lang="en-US" dirty="0" smtClean="0">
                <a:effectLst/>
              </a:rPr>
              <a:t>Ends when you searched the files to see if he has updated his address</a:t>
            </a:r>
          </a:p>
          <a:p>
            <a:pPr lvl="1"/>
            <a:endParaRPr lang="en-US" dirty="0" smtClean="0">
              <a:effectLst/>
            </a:endParaRPr>
          </a:p>
          <a:p>
            <a:pPr lvl="1"/>
            <a:r>
              <a:rPr lang="en-US" dirty="0" smtClean="0">
                <a:effectLst/>
              </a:rPr>
              <a:t>Violation date range can be expanded for trial</a:t>
            </a:r>
          </a:p>
          <a:p>
            <a:pPr lvl="1"/>
            <a:endParaRPr lang="en-US" dirty="0" smtClean="0"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What is the violation?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625" y="1371600"/>
            <a:ext cx="8540750" cy="4727575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Common types of FTR:</a:t>
            </a:r>
          </a:p>
          <a:p>
            <a:pPr lvl="1">
              <a:defRPr/>
            </a:pPr>
            <a:r>
              <a:rPr lang="en-US" dirty="0" smtClean="0"/>
              <a:t>Homeless, failure to check in weekly, failure to provide accurate accounting of where stayed</a:t>
            </a:r>
          </a:p>
          <a:p>
            <a:pPr lvl="1">
              <a:defRPr/>
            </a:pPr>
            <a:r>
              <a:rPr lang="en-US" dirty="0" smtClean="0"/>
              <a:t>Moved from registered address, unknown where the offender is</a:t>
            </a:r>
          </a:p>
          <a:p>
            <a:pPr lvl="1">
              <a:defRPr/>
            </a:pPr>
            <a:r>
              <a:rPr lang="en-US" dirty="0" smtClean="0"/>
              <a:t>Moved and didn’t register in a timely fashion (check statute for exact requirements)</a:t>
            </a:r>
          </a:p>
          <a:p>
            <a:pPr lvl="1">
              <a:defRPr/>
            </a:pPr>
            <a:r>
              <a:rPr lang="en-US" dirty="0" smtClean="0"/>
              <a:t>Caught living in a new location (usually DV) and still registered at an old address</a:t>
            </a:r>
          </a:p>
          <a:p>
            <a:pPr lvl="1">
              <a:defRPr/>
            </a:pPr>
            <a:r>
              <a:rPr lang="en-US" dirty="0" smtClean="0"/>
              <a:t>Released from prison on underlying sex offense and failed to register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9154" name="Picture 4"/>
          <p:cNvPicPr>
            <a:picLocks noChangeAspect="1" noChangeArrowheads="1"/>
          </p:cNvPicPr>
          <p:nvPr/>
        </p:nvPicPr>
        <p:blipFill>
          <a:blip r:embed="rId3" cstate="print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2600" y="1447800"/>
            <a:ext cx="3429000" cy="457200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22" name="Rectangle 2"/>
          <p:cNvSpPr>
            <a:spLocks noGrp="1" noRot="1" noChangeArrowheads="1"/>
          </p:cNvSpPr>
          <p:nvPr>
            <p:ph type="title" idx="4294967295"/>
          </p:nvPr>
        </p:nvSpPr>
        <p:spPr/>
        <p:txBody>
          <a:bodyPr/>
          <a:lstStyle/>
          <a:p>
            <a:pPr>
              <a:defRPr/>
            </a:pPr>
            <a:r>
              <a:rPr lang="en-US" sz="40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New Structure/ RCWs of the </a:t>
            </a:r>
            <a:br>
              <a:rPr lang="en-US" sz="4000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en-US" sz="40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Registration </a:t>
            </a:r>
            <a:r>
              <a:rPr lang="en-US" sz="40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Laws (2010)</a:t>
            </a:r>
            <a:endParaRPr lang="en-US" sz="40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81923" name="Rectangle 3"/>
          <p:cNvSpPr>
            <a:spLocks noGrp="1" noRot="1" noChangeArrowheads="1"/>
          </p:cNvSpPr>
          <p:nvPr>
            <p:ph type="body" idx="4294967295"/>
          </p:nvPr>
        </p:nvSpPr>
        <p:spPr>
          <a:xfrm>
            <a:off x="304800" y="2057400"/>
            <a:ext cx="8540750" cy="4194175"/>
          </a:xfrm>
        </p:spPr>
        <p:txBody>
          <a:bodyPr/>
          <a:lstStyle/>
          <a:p>
            <a:pPr marL="514350" indent="-514350">
              <a:buFont typeface="Arial" charset="0"/>
              <a:buAutoNum type="arabicPeriod"/>
              <a:defRPr/>
            </a:pPr>
            <a:r>
              <a:rPr lang="en-US">
                <a:effectLst>
                  <a:outerShdw blurRad="38100" dist="38100" dir="2700000" algn="tl">
                    <a:srgbClr val="C0C0C0"/>
                  </a:outerShdw>
                </a:effectLst>
              </a:rPr>
              <a:t>Definition Section  9A.44.128</a:t>
            </a:r>
          </a:p>
          <a:p>
            <a:pPr marL="514350" indent="-514350">
              <a:buFont typeface="Arial" charset="0"/>
              <a:buAutoNum type="arabicPeriod"/>
              <a:defRPr/>
            </a:pPr>
            <a:r>
              <a:rPr lang="en-US">
                <a:effectLst>
                  <a:outerShdw blurRad="38100" dist="38100" dir="2700000" algn="tl">
                    <a:srgbClr val="C0C0C0"/>
                  </a:outerShdw>
                </a:effectLst>
              </a:rPr>
              <a:t>Registration Requirements 9A.44.130</a:t>
            </a:r>
          </a:p>
          <a:p>
            <a:pPr marL="514350" indent="-514350">
              <a:buFont typeface="Arial" charset="0"/>
              <a:buAutoNum type="arabicPeriod"/>
              <a:defRPr/>
            </a:pPr>
            <a:r>
              <a:rPr lang="en-US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Penalty Section 9A.44.132</a:t>
            </a:r>
          </a:p>
          <a:p>
            <a:pPr marL="514350" indent="-514350">
              <a:buFont typeface="Arial" charset="0"/>
              <a:buAutoNum type="arabicPeriod"/>
              <a:defRPr/>
            </a:pPr>
            <a:r>
              <a:rPr lang="en-US">
                <a:effectLst>
                  <a:outerShdw blurRad="38100" dist="38100" dir="2700000" algn="tl">
                    <a:srgbClr val="C0C0C0"/>
                  </a:outerShdw>
                </a:effectLst>
              </a:rPr>
              <a:t>Address Verification 9A.44.135</a:t>
            </a:r>
          </a:p>
          <a:p>
            <a:pPr marL="514350" indent="-514350">
              <a:buFont typeface="Arial" charset="0"/>
              <a:buAutoNum type="arabicPeriod"/>
              <a:defRPr/>
            </a:pPr>
            <a:r>
              <a:rPr lang="en-US">
                <a:effectLst>
                  <a:outerShdw blurRad="38100" dist="38100" dir="2700000" algn="tl">
                    <a:srgbClr val="C0C0C0"/>
                  </a:outerShdw>
                </a:effectLst>
              </a:rPr>
              <a:t>Duration of Registration 9A.44.140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the violation?</a:t>
            </a:r>
          </a:p>
        </p:txBody>
      </p:sp>
      <p:sp>
        <p:nvSpPr>
          <p:cNvPr id="8601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Another common type of FTR: </a:t>
            </a:r>
          </a:p>
          <a:p>
            <a:r>
              <a:rPr lang="en-US" dirty="0" smtClean="0"/>
              <a:t>Provide a “complete </a:t>
            </a:r>
            <a:r>
              <a:rPr lang="en-US" dirty="0" smtClean="0">
                <a:solidFill>
                  <a:srgbClr val="FF0000"/>
                </a:solidFill>
              </a:rPr>
              <a:t>and accurate</a:t>
            </a:r>
            <a:r>
              <a:rPr lang="en-US" dirty="0" smtClean="0"/>
              <a:t>” residential address  9A.44.130(2)(a)</a:t>
            </a:r>
          </a:p>
          <a:p>
            <a:pPr lvl="1"/>
            <a:r>
              <a:rPr lang="en-US" dirty="0" smtClean="0"/>
              <a:t>Added in 2010 to deal with offenders who conveniently provide incorrect information</a:t>
            </a:r>
          </a:p>
          <a:p>
            <a:pPr lvl="1"/>
            <a:r>
              <a:rPr lang="en-US" dirty="0" smtClean="0"/>
              <a:t>as always, use good judgment on when to file</a:t>
            </a:r>
          </a:p>
          <a:p>
            <a:pPr lvl="1"/>
            <a:r>
              <a:rPr lang="en-US" dirty="0" smtClean="0"/>
              <a:t>if you can’t find them and can’t remedy mistake- file FTR</a:t>
            </a:r>
          </a:p>
          <a:p>
            <a:pPr lvl="1">
              <a:buFont typeface="Wingdings" pitchFamily="2" charset="2"/>
              <a:buNone/>
            </a:pPr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Unit of Prosecution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en-US" b="1" u="sng" dirty="0" smtClean="0"/>
              <a:t>State v. </a:t>
            </a:r>
            <a:r>
              <a:rPr lang="en-US" b="1" u="sng" dirty="0" err="1" smtClean="0"/>
              <a:t>Durrett</a:t>
            </a:r>
            <a:r>
              <a:rPr lang="en-US" dirty="0" smtClean="0"/>
              <a:t>, 150 </a:t>
            </a:r>
            <a:r>
              <a:rPr lang="en-US" dirty="0" err="1" smtClean="0"/>
              <a:t>Wn</a:t>
            </a:r>
            <a:r>
              <a:rPr lang="en-US" dirty="0" smtClean="0"/>
              <a:t>. App. 402 (2009)</a:t>
            </a:r>
          </a:p>
          <a:p>
            <a:pPr>
              <a:lnSpc>
                <a:spcPct val="90000"/>
              </a:lnSpc>
              <a:defRPr/>
            </a:pPr>
            <a:r>
              <a:rPr lang="en-US" sz="2800" dirty="0" smtClean="0"/>
              <a:t>Unit of prosecution is ONE COUNT</a:t>
            </a:r>
          </a:p>
          <a:p>
            <a:pPr lvl="1">
              <a:lnSpc>
                <a:spcPct val="90000"/>
              </a:lnSpc>
              <a:defRPr/>
            </a:pPr>
            <a:r>
              <a:rPr lang="en-US" sz="2400" dirty="0" smtClean="0"/>
              <a:t>Offense is ongoing duty to report</a:t>
            </a:r>
          </a:p>
          <a:p>
            <a:pPr lvl="1">
              <a:lnSpc>
                <a:spcPct val="90000"/>
              </a:lnSpc>
              <a:defRPr/>
            </a:pPr>
            <a:r>
              <a:rPr lang="en-US" sz="2400" dirty="0" smtClean="0"/>
              <a:t>Not ended by period of compliance</a:t>
            </a:r>
          </a:p>
          <a:p>
            <a:pPr lvl="1">
              <a:lnSpc>
                <a:spcPct val="90000"/>
              </a:lnSpc>
              <a:defRPr/>
            </a:pPr>
            <a:r>
              <a:rPr lang="en-US" sz="2400" dirty="0" smtClean="0"/>
              <a:t>Arrest/ charging ends period of noncompliance</a:t>
            </a:r>
          </a:p>
          <a:p>
            <a:pPr lvl="1">
              <a:lnSpc>
                <a:spcPct val="90000"/>
              </a:lnSpc>
              <a:defRPr/>
            </a:pPr>
            <a:endParaRPr lang="en-US" sz="2400" dirty="0" smtClean="0"/>
          </a:p>
          <a:p>
            <a:pPr>
              <a:lnSpc>
                <a:spcPct val="90000"/>
              </a:lnSpc>
              <a:defRPr/>
            </a:pPr>
            <a:r>
              <a:rPr lang="en-US" b="1" u="sng" dirty="0" smtClean="0"/>
              <a:t>State v. Green</a:t>
            </a:r>
            <a:r>
              <a:rPr lang="en-US" dirty="0" smtClean="0"/>
              <a:t>, 156 </a:t>
            </a:r>
            <a:r>
              <a:rPr lang="en-US" dirty="0" err="1" smtClean="0"/>
              <a:t>Wn</a:t>
            </a:r>
            <a:r>
              <a:rPr lang="en-US" dirty="0" smtClean="0"/>
              <a:t>. App. 96 (2010)</a:t>
            </a:r>
            <a:endParaRPr lang="en-US" sz="2400" dirty="0" smtClean="0"/>
          </a:p>
          <a:p>
            <a:pPr lvl="1">
              <a:lnSpc>
                <a:spcPct val="90000"/>
              </a:lnSpc>
              <a:defRPr/>
            </a:pPr>
            <a:r>
              <a:rPr lang="en-US" sz="2400" dirty="0" smtClean="0"/>
              <a:t>Once offender is charged and tried, cannot go back and charge period that occurred before that charging period.  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Rot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smtClean="0">
                <a:effectLst/>
              </a:rPr>
              <a:t>Family/ Friends Cases</a:t>
            </a:r>
          </a:p>
        </p:txBody>
      </p:sp>
      <p:sp>
        <p:nvSpPr>
          <p:cNvPr id="34819" name="Rectangle 3"/>
          <p:cNvSpPr>
            <a:spLocks noGrp="1" noRot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smtClean="0">
                <a:effectLst/>
              </a:rPr>
              <a:t>When the defendant used to live with family and/or friends- </a:t>
            </a:r>
            <a:r>
              <a:rPr lang="en-US" u="sng" smtClean="0">
                <a:effectLst/>
              </a:rPr>
              <a:t>PLAN FOR those witnesses to change their story</a:t>
            </a:r>
            <a:r>
              <a:rPr lang="en-US" smtClean="0">
                <a:effectLst/>
              </a:rPr>
              <a:t>.</a:t>
            </a:r>
          </a:p>
          <a:p>
            <a:pPr lvl="1"/>
            <a:r>
              <a:rPr lang="en-US" smtClean="0">
                <a:effectLst/>
              </a:rPr>
              <a:t>Details- DATES, where defendant went</a:t>
            </a:r>
          </a:p>
          <a:p>
            <a:pPr lvl="1"/>
            <a:r>
              <a:rPr lang="en-US" smtClean="0">
                <a:effectLst/>
              </a:rPr>
              <a:t>Consider having the witness hand write the statement in their own handwriting if possible or provide a taped statement</a:t>
            </a:r>
          </a:p>
          <a:p>
            <a:pPr lvl="1"/>
            <a:r>
              <a:rPr lang="en-US" smtClean="0">
                <a:effectLst/>
              </a:rPr>
              <a:t>Ask if the defendant stays there even on occasion</a:t>
            </a:r>
          </a:p>
          <a:p>
            <a:pPr lvl="1"/>
            <a:endParaRPr lang="en-US" smtClean="0">
              <a:effectLst/>
            </a:endParaRP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438400"/>
            <a:ext cx="8510588" cy="1325563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Fixed Residence Definition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Fixed Residence/ </a:t>
            </a:r>
            <a:br>
              <a:rPr lang="en-US" smtClean="0"/>
            </a:br>
            <a:r>
              <a:rPr lang="en-US" smtClean="0"/>
              <a:t>Lacks a fixed residence</a:t>
            </a:r>
          </a:p>
        </p:txBody>
      </p:sp>
      <p:sp>
        <p:nvSpPr>
          <p:cNvPr id="6144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Effective 7/22/11</a:t>
            </a:r>
          </a:p>
          <a:p>
            <a:r>
              <a:rPr lang="en-US" dirty="0" smtClean="0"/>
              <a:t>Need to provide notice to offenders</a:t>
            </a:r>
          </a:p>
          <a:p>
            <a:r>
              <a:rPr lang="en-US" dirty="0" smtClean="0"/>
              <a:t>Consider the factors when you are talking to witnesses on friends and family cases</a:t>
            </a:r>
          </a:p>
          <a:p>
            <a:endParaRPr lang="en-US" dirty="0" smtClean="0"/>
          </a:p>
          <a:p>
            <a:pPr>
              <a:buFont typeface="Wingdings" pitchFamily="2" charset="2"/>
              <a:buNone/>
            </a:pPr>
            <a:endParaRPr lang="en-US" dirty="0" smtClean="0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Fixed Residence</a:t>
            </a:r>
          </a:p>
        </p:txBody>
      </p:sp>
      <p:sp>
        <p:nvSpPr>
          <p:cNvPr id="63490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343400"/>
          </a:xfrm>
        </p:spPr>
        <p:txBody>
          <a:bodyPr/>
          <a:lstStyle/>
          <a:p>
            <a:r>
              <a:rPr lang="en-US" sz="2000" smtClean="0"/>
              <a:t>"Fixed residence" means a building that a person lawfully and habitually uses as living quarters a majority of the week.   Uses as living quarters means to conduct activities consistent with the common understanding of residing, such as sleeping; eating; keeping personal belongings; receiving mail; and paying utilities,  rent, or mortgage.  A nonpermanent structure including, but not limited to, a motor home, travel trailer, camper, or boat may qualify as a residence provided it is lawfully and habitually used as living quarters a majority of the week, primarily kept at one location with a physical address, and the location it is kept at is either owned or rented by the person or used by the person with the permission of the owner or renter.   A shelter program may qualify as a residence provided it is a shelter program designed to provide temporary living accommodations for the homeless, provides an offender with a personally assigned living space, and the offender is permitted to store belongings in the living space.</a:t>
            </a: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257800"/>
          </a:xfrm>
        </p:spPr>
        <p:txBody>
          <a:bodyPr/>
          <a:lstStyle/>
          <a:p>
            <a:r>
              <a:rPr lang="en-US" u="sng" smtClean="0"/>
              <a:t>"Fixed residence"</a:t>
            </a:r>
            <a:r>
              <a:rPr lang="en-US" smtClean="0"/>
              <a:t> means a building that a person lawfully and habitually uses as living quarters a majority of the week.   </a:t>
            </a:r>
          </a:p>
          <a:p>
            <a:pPr>
              <a:buFont typeface="Wingdings" pitchFamily="2" charset="2"/>
              <a:buNone/>
            </a:pPr>
            <a:endParaRPr lang="en-US" smtClean="0"/>
          </a:p>
          <a:p>
            <a:r>
              <a:rPr lang="en-US" u="sng" smtClean="0"/>
              <a:t>Uses as living quarters</a:t>
            </a:r>
            <a:r>
              <a:rPr lang="en-US" smtClean="0"/>
              <a:t> means to conduct activities consistent with the common understanding of residing, such as sleeping; eating; keeping personal belongings; receiving mail; and paying utilities,  rent, or mortgage.  </a:t>
            </a: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6248400"/>
          </a:xfrm>
        </p:spPr>
        <p:txBody>
          <a:bodyPr/>
          <a:lstStyle/>
          <a:p>
            <a:r>
              <a:rPr lang="en-US" sz="2400" smtClean="0"/>
              <a:t>Lawfully and habitually uses as living quarters a majority of the week.   </a:t>
            </a:r>
          </a:p>
          <a:p>
            <a:pPr lvl="1"/>
            <a:r>
              <a:rPr lang="en-US" sz="2000" smtClean="0"/>
              <a:t> Is he allowed to stay here?</a:t>
            </a:r>
          </a:p>
          <a:p>
            <a:pPr lvl="1"/>
            <a:r>
              <a:rPr lang="en-US" sz="2000" smtClean="0"/>
              <a:t> Is he regularly staying here a set number of days a week?  How often?</a:t>
            </a:r>
          </a:p>
          <a:p>
            <a:r>
              <a:rPr lang="en-US" sz="2400" smtClean="0"/>
              <a:t>Uses as living quarters means to conduct activities consistent with the common understanding of residing, </a:t>
            </a:r>
            <a:r>
              <a:rPr lang="en-US" sz="2400" u="sng" smtClean="0"/>
              <a:t>such as:</a:t>
            </a:r>
          </a:p>
          <a:p>
            <a:pPr lvl="1"/>
            <a:r>
              <a:rPr lang="en-US" sz="2000" smtClean="0"/>
              <a:t>sleeping; - how often?</a:t>
            </a:r>
          </a:p>
          <a:p>
            <a:pPr lvl="1"/>
            <a:r>
              <a:rPr lang="en-US" sz="2000" smtClean="0"/>
              <a:t>eating;  - how often?</a:t>
            </a:r>
          </a:p>
          <a:p>
            <a:pPr lvl="1"/>
            <a:r>
              <a:rPr lang="en-US" sz="2000" smtClean="0"/>
              <a:t>keeping personal belongings;  - what?</a:t>
            </a:r>
          </a:p>
          <a:p>
            <a:pPr lvl="1"/>
            <a:r>
              <a:rPr lang="en-US" sz="2000" smtClean="0"/>
              <a:t>receiving mail;  - what does he receive?</a:t>
            </a:r>
          </a:p>
          <a:p>
            <a:pPr lvl="1"/>
            <a:r>
              <a:rPr lang="en-US" sz="2000" smtClean="0"/>
              <a:t>and paying utilities, rent, or mortgage.  - what does he pay?</a:t>
            </a:r>
          </a:p>
          <a:p>
            <a:pPr lvl="2"/>
            <a:r>
              <a:rPr lang="en-US" sz="2000" smtClean="0"/>
              <a:t>doesn’t have to be all of these</a:t>
            </a:r>
          </a:p>
          <a:p>
            <a:pPr lvl="2"/>
            <a:r>
              <a:rPr lang="en-US" sz="2000" smtClean="0"/>
              <a:t>these are examples of the “common understanding of residing”</a:t>
            </a: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4343400"/>
          </a:xfrm>
        </p:spPr>
        <p:txBody>
          <a:bodyPr/>
          <a:lstStyle/>
          <a:p>
            <a:r>
              <a:rPr lang="en-US" u="sng" smtClean="0"/>
              <a:t>A nonpermanent structure</a:t>
            </a:r>
            <a:r>
              <a:rPr lang="en-US" smtClean="0"/>
              <a:t> including, but not limited to, a motor home, travel trailer, camper, or boat may qualify as a residence provided it is lawfully and habitually used as living quarters a majority of the week, primarily kept at one location with a physical address, and the location it is kept at is either owned or rented by the person or used by the person with the permission of the owner or renter.   </a:t>
            </a: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1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4419600"/>
          </a:xfrm>
        </p:spPr>
        <p:txBody>
          <a:bodyPr/>
          <a:lstStyle/>
          <a:p>
            <a:r>
              <a:rPr lang="en-US" smtClean="0"/>
              <a:t>This group of people will always be difficult to fit into a rule</a:t>
            </a:r>
          </a:p>
          <a:p>
            <a:r>
              <a:rPr lang="en-US" smtClean="0"/>
              <a:t>Meant to allow offenders living in a boat, motor home, camper in a fixed spot to register to that location</a:t>
            </a:r>
          </a:p>
          <a:p>
            <a:pPr lvl="1"/>
            <a:r>
              <a:rPr lang="en-US" smtClean="0"/>
              <a:t>Provides more information via community notification</a:t>
            </a:r>
          </a:p>
          <a:p>
            <a:r>
              <a:rPr lang="en-US" smtClean="0"/>
              <a:t>Excludes squatters, transient people who aren’t staying for very long</a:t>
            </a:r>
          </a:p>
          <a:p>
            <a:r>
              <a:rPr lang="en-US" smtClean="0"/>
              <a:t>Prevents the “I didn’t know he was staying on my property defense”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2226" name="Picture 4"/>
          <p:cNvPicPr>
            <a:picLocks noChangeAspect="1" noChangeArrowheads="1"/>
          </p:cNvPicPr>
          <p:nvPr/>
        </p:nvPicPr>
        <p:blipFill>
          <a:blip r:embed="rId3" cstate="print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2600" y="1447800"/>
            <a:ext cx="3429000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22" name="Rectangle 2"/>
          <p:cNvSpPr>
            <a:spLocks noGrp="1" noRot="1" noChangeArrowheads="1"/>
          </p:cNvSpPr>
          <p:nvPr>
            <p:ph type="title" idx="4294967295"/>
          </p:nvPr>
        </p:nvSpPr>
        <p:spPr/>
        <p:txBody>
          <a:bodyPr/>
          <a:lstStyle/>
          <a:p>
            <a:pPr>
              <a:defRPr/>
            </a:pPr>
            <a:r>
              <a:rPr lang="en-US" sz="40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New Structure/ RCWs of the </a:t>
            </a:r>
            <a:br>
              <a:rPr lang="en-US" sz="4000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en-US" sz="40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Registration </a:t>
            </a:r>
            <a:r>
              <a:rPr lang="en-US" sz="40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Laws (2010)</a:t>
            </a:r>
            <a:endParaRPr lang="en-US" sz="40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81923" name="Rectangle 3"/>
          <p:cNvSpPr>
            <a:spLocks noGrp="1" noRot="1" noChangeArrowheads="1"/>
          </p:cNvSpPr>
          <p:nvPr>
            <p:ph type="body" idx="4294967295"/>
          </p:nvPr>
        </p:nvSpPr>
        <p:spPr>
          <a:xfrm>
            <a:off x="304800" y="2057400"/>
            <a:ext cx="8540750" cy="4194175"/>
          </a:xfrm>
        </p:spPr>
        <p:txBody>
          <a:bodyPr/>
          <a:lstStyle/>
          <a:p>
            <a:pPr marL="609600" indent="-609600">
              <a:buFont typeface="Arial" charset="0"/>
              <a:buAutoNum type="arabicPeriod" startAt="6"/>
              <a:defRPr/>
            </a:pP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Deregistration- Sheriff’s Office  9A.44.141</a:t>
            </a:r>
          </a:p>
          <a:p>
            <a:pPr marL="609600" indent="-609600">
              <a:buFont typeface="Arial" charset="0"/>
              <a:buAutoNum type="arabicPeriod" startAt="7"/>
              <a:defRPr/>
            </a:pP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Petitions for Relief- Adults  9A.44.142</a:t>
            </a:r>
          </a:p>
          <a:p>
            <a:pPr marL="609600" indent="-609600">
              <a:buFont typeface="Arial" charset="0"/>
              <a:buAutoNum type="arabicPeriod" startAt="7"/>
              <a:defRPr/>
            </a:pP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Petitions for Relief- Juvenile 9A.44.143</a:t>
            </a:r>
          </a:p>
          <a:p>
            <a:pPr marL="609600" indent="-609600">
              <a:buFont typeface="Arial" charset="0"/>
              <a:buAutoNum type="arabicPeriod" startAt="7"/>
              <a:defRPr/>
            </a:pP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Notification to offenders- WSP  9A.44.145</a:t>
            </a:r>
          </a:p>
          <a:p>
            <a:pPr marL="609600" indent="-609600">
              <a:buFont typeface="Arial" charset="0"/>
              <a:buAutoNum type="arabicPeriod" startAt="7"/>
              <a:defRPr/>
            </a:pP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Address Verification Grant </a:t>
            </a: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Program 36.28A.230</a:t>
            </a:r>
            <a:endParaRPr lang="en-US" dirty="0">
              <a:solidFill>
                <a:srgbClr val="FF66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29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343400"/>
          </a:xfrm>
        </p:spPr>
        <p:txBody>
          <a:bodyPr/>
          <a:lstStyle/>
          <a:p>
            <a:r>
              <a:rPr lang="en-US" u="sng" smtClean="0"/>
              <a:t>A shelter program </a:t>
            </a:r>
            <a:r>
              <a:rPr lang="en-US" smtClean="0"/>
              <a:t>may qualify as a residence provided it is a shelter program designed to provide temporary living accommodations for the homeless, provides an offender with a personally assigned living space, and the offender is permitted to store belongings in the living space.</a:t>
            </a: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Meant to allow offenders to register to transitional housing, treatment programs, etc. where the stay is much longer than night-to-night.</a:t>
            </a: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Lacks a Fixed Residence</a:t>
            </a:r>
          </a:p>
        </p:txBody>
      </p:sp>
      <p:sp>
        <p:nvSpPr>
          <p:cNvPr id="77826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8006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smtClean="0"/>
              <a:t>   "Lacks a  fixed residence" means the person does not have a living situation that meets the definition of a fixed residence and includes, but is not limited to, a shelter program designed to provide temporary living accommodations for the homeless, an outdoor sleeping location, or locations where the person does not have permission to stay.</a:t>
            </a:r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419600"/>
          </a:xfrm>
        </p:spPr>
        <p:txBody>
          <a:bodyPr/>
          <a:lstStyle/>
          <a:p>
            <a:r>
              <a:rPr lang="en-US" smtClean="0"/>
              <a:t>Homeless:</a:t>
            </a:r>
          </a:p>
          <a:p>
            <a:pPr lvl="1"/>
            <a:r>
              <a:rPr lang="en-US" smtClean="0"/>
              <a:t>Staying at a night-to-night shelter with no guarantee of a spot</a:t>
            </a:r>
          </a:p>
          <a:p>
            <a:pPr lvl="1"/>
            <a:r>
              <a:rPr lang="en-US" smtClean="0"/>
              <a:t>Squatting in abandoned buildings</a:t>
            </a:r>
          </a:p>
          <a:p>
            <a:pPr lvl="1"/>
            <a:r>
              <a:rPr lang="en-US" smtClean="0"/>
              <a:t>Camping, sleeping on the streets</a:t>
            </a:r>
          </a:p>
          <a:p>
            <a:pPr lvl="1"/>
            <a:r>
              <a:rPr lang="en-US" smtClean="0"/>
              <a:t>Other situations that don’t fall under definition of fixed residence</a:t>
            </a:r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819400"/>
            <a:ext cx="8510588" cy="1325563"/>
          </a:xfrm>
        </p:spPr>
        <p:txBody>
          <a:bodyPr/>
          <a:lstStyle/>
          <a:p>
            <a:r>
              <a:rPr lang="en-US" dirty="0" smtClean="0"/>
              <a:t>Address </a:t>
            </a:r>
            <a:r>
              <a:rPr lang="en-US" dirty="0" err="1" smtClean="0"/>
              <a:t>Verfication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Address Verification	</a:t>
            </a:r>
          </a:p>
        </p:txBody>
      </p:sp>
      <p:pic>
        <p:nvPicPr>
          <p:cNvPr id="88066" name="Picture 4" descr="sexoffcartoon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 t="17055" r="4651" b="2325"/>
          <a:stretch>
            <a:fillRect/>
          </a:stretch>
        </p:blipFill>
        <p:spPr>
          <a:xfrm>
            <a:off x="738188" y="1676400"/>
            <a:ext cx="7329487" cy="4648200"/>
          </a:xfrm>
        </p:spPr>
      </p:pic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3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371600"/>
          </a:xfrm>
        </p:spPr>
        <p:txBody>
          <a:bodyPr/>
          <a:lstStyle/>
          <a:p>
            <a:r>
              <a:rPr lang="en-US" smtClean="0"/>
              <a:t>Address Verification</a:t>
            </a:r>
          </a:p>
        </p:txBody>
      </p:sp>
      <p:sp>
        <p:nvSpPr>
          <p:cNvPr id="90114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3276600" cy="4648200"/>
          </a:xfrm>
        </p:spPr>
        <p:txBody>
          <a:bodyPr/>
          <a:lstStyle/>
          <a:p>
            <a:endParaRPr lang="en-US" smtClean="0"/>
          </a:p>
          <a:p>
            <a:r>
              <a:rPr lang="en-US" smtClean="0"/>
              <a:t>Can an offender be required to cooperate with address verification?  </a:t>
            </a:r>
            <a:r>
              <a:rPr lang="en-US" u="sng" smtClean="0"/>
              <a:t>YES.</a:t>
            </a:r>
          </a:p>
        </p:txBody>
      </p:sp>
      <p:pic>
        <p:nvPicPr>
          <p:cNvPr id="90115" name="Picture 5" descr="exposer"/>
          <p:cNvPicPr>
            <a:picLocks noChangeAspect="1" noChangeArrowheads="1"/>
          </p:cNvPicPr>
          <p:nvPr/>
        </p:nvPicPr>
        <p:blipFill>
          <a:blip r:embed="rId3" cstate="print"/>
          <a:srcRect t="12857" r="4787" b="-2856"/>
          <a:stretch>
            <a:fillRect/>
          </a:stretch>
        </p:blipFill>
        <p:spPr bwMode="auto">
          <a:xfrm>
            <a:off x="4308475" y="1295400"/>
            <a:ext cx="3894138" cy="533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1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267200"/>
          </a:xfrm>
        </p:spPr>
        <p:txBody>
          <a:bodyPr/>
          <a:lstStyle/>
          <a:p>
            <a:r>
              <a:rPr lang="en-US" smtClean="0"/>
              <a:t>Added to requirements in RCW 9A.44.130:</a:t>
            </a:r>
          </a:p>
          <a:p>
            <a:pPr lvl="1"/>
            <a:r>
              <a:rPr lang="en-US" smtClean="0">
                <a:solidFill>
                  <a:srgbClr val="FF0000"/>
                </a:solidFill>
              </a:rPr>
              <a:t>(2)(b):  “A person may be required to update any of the information required in this subsection in conjunction with any address verification conducted by the county sheriff or as a part of any notice required by this section.”  </a:t>
            </a:r>
          </a:p>
          <a:p>
            <a:r>
              <a:rPr lang="en-US" smtClean="0"/>
              <a:t>Failure to comply= FTR</a:t>
            </a:r>
          </a:p>
          <a:p>
            <a:r>
              <a:rPr lang="en-US" smtClean="0"/>
              <a:t>Add to your forms!</a:t>
            </a:r>
          </a:p>
          <a:p>
            <a:endParaRPr lang="en-US" smtClean="0"/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362200"/>
            <a:ext cx="8510588" cy="1325563"/>
          </a:xfrm>
        </p:spPr>
        <p:txBody>
          <a:bodyPr/>
          <a:lstStyle/>
          <a:p>
            <a:r>
              <a:rPr lang="en-US" dirty="0" smtClean="0"/>
              <a:t>Penalties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8931" name="Group 83"/>
          <p:cNvGraphicFramePr>
            <a:graphicFrameLocks noGrp="1"/>
          </p:cNvGraphicFramePr>
          <p:nvPr>
            <p:ph idx="1"/>
          </p:nvPr>
        </p:nvGraphicFramePr>
        <p:xfrm>
          <a:off x="304800" y="1066800"/>
          <a:ext cx="8540750" cy="5535168"/>
        </p:xfrm>
        <a:graphic>
          <a:graphicData uri="http://schemas.openxmlformats.org/drawingml/2006/table">
            <a:tbl>
              <a:tblPr/>
              <a:tblGrid>
                <a:gridCol w="1708150"/>
                <a:gridCol w="1708150"/>
                <a:gridCol w="1708150"/>
                <a:gridCol w="1708150"/>
                <a:gridCol w="1708150"/>
              </a:tblGrid>
              <a:tr h="4111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Gross Misdemeanor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1</a:t>
                      </a:r>
                      <a:r>
                        <a:rPr kumimoji="0" lang="en-US" sz="1400" b="1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st</a:t>
                      </a: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 Felony Conviction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en-US" sz="1400" b="1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nd</a:t>
                      </a: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 Felony Conviction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3</a:t>
                      </a:r>
                      <a:r>
                        <a:rPr kumimoji="0" lang="en-US" sz="1400" b="1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rd</a:t>
                      </a: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 + Felony Conviction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261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Class of Offense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If underlying sex offense not felony, always GM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Class 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Class 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Class 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588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Jail/ prison time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0-364 days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Unranked Felony 0-12 months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Ranked Offense- Level 2- depends on felony criminal history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Low 12-14 months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High 43-57 months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Ranked Offense- Level 2- depends on felony criminal history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Low 14-18 months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High 43-57 months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556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Supervision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Supervision only if court orders probation- no longer mandatory probation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Up to 12 months community custody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Supervised by DOC only if high risk on DOC scoring tool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36 months community custody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DOC must supervise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36 months community custody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DOC must supervise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731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Sex Offense requiring independent registration requirement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No- but as a felony offense, it is a Disqualifying Offense that restarts registration time.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Yes- 10 years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Yes- 15 years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43399" name="Rectangle 49"/>
          <p:cNvSpPr>
            <a:spLocks noGrp="1" noRot="1" noChangeArrowheads="1"/>
          </p:cNvSpPr>
          <p:nvPr>
            <p:ph type="title"/>
          </p:nvPr>
        </p:nvSpPr>
        <p:spPr>
          <a:xfrm>
            <a:off x="301625" y="228600"/>
            <a:ext cx="8510588" cy="914400"/>
          </a:xfrm>
        </p:spPr>
        <p:txBody>
          <a:bodyPr/>
          <a:lstStyle/>
          <a:p>
            <a:r>
              <a:rPr lang="en-US" sz="4000" b="1" dirty="0" smtClean="0"/>
              <a:t>FTR as a Sex Offender Penalties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04800" y="2667000"/>
            <a:ext cx="8510588" cy="1325563"/>
          </a:xfrm>
        </p:spPr>
        <p:txBody>
          <a:bodyPr/>
          <a:lstStyle/>
          <a:p>
            <a:pPr>
              <a:defRPr/>
            </a:pPr>
            <a:r>
              <a:rPr lang="en-US" dirty="0" err="1" smtClean="0"/>
              <a:t>Registerable</a:t>
            </a:r>
            <a:r>
              <a:rPr lang="en-US" dirty="0" smtClean="0"/>
              <a:t> Offenses</a:t>
            </a:r>
            <a:endParaRPr lang="en-US" dirty="0"/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590800"/>
            <a:ext cx="8510588" cy="1325563"/>
          </a:xfrm>
        </p:spPr>
        <p:txBody>
          <a:bodyPr/>
          <a:lstStyle/>
          <a:p>
            <a:r>
              <a:rPr lang="en-US" dirty="0" smtClean="0"/>
              <a:t>Administrative Relief </a:t>
            </a:r>
            <a:br>
              <a:rPr lang="en-US" dirty="0" smtClean="0"/>
            </a:br>
            <a:r>
              <a:rPr lang="en-US" dirty="0" smtClean="0"/>
              <a:t>for Offenders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625" y="228600"/>
            <a:ext cx="8510588" cy="10668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End of Duty- RCW 9A.44.141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95400"/>
            <a:ext cx="8540750" cy="4422775"/>
          </a:xfrm>
        </p:spPr>
        <p:txBody>
          <a:bodyPr/>
          <a:lstStyle/>
          <a:p>
            <a:pPr>
              <a:defRPr/>
            </a:pPr>
            <a:r>
              <a:rPr lang="en-US" sz="2800" dirty="0" smtClean="0"/>
              <a:t>Codifies the practice of Sheriff’s offices administratively removing sex offenders from registry</a:t>
            </a:r>
          </a:p>
          <a:p>
            <a:pPr>
              <a:defRPr/>
            </a:pPr>
            <a:r>
              <a:rPr lang="en-US" sz="2800" dirty="0" smtClean="0"/>
              <a:t>Offenders do NOT need court order for 10/15 year</a:t>
            </a:r>
          </a:p>
          <a:p>
            <a:pPr>
              <a:defRPr/>
            </a:pPr>
            <a:r>
              <a:rPr lang="en-US" sz="2800" dirty="0" smtClean="0"/>
              <a:t>Defendant can make request (or sheriff can initiate)</a:t>
            </a:r>
          </a:p>
          <a:p>
            <a:pPr>
              <a:defRPr/>
            </a:pPr>
            <a:endParaRPr lang="en-US" sz="2800" dirty="0"/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End of Duty- RCW 9A.44.141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sz="2800" dirty="0" smtClean="0"/>
              <a:t>Sheriff’s Office- reviews records:</a:t>
            </a:r>
          </a:p>
          <a:p>
            <a:pPr lvl="1">
              <a:defRPr/>
            </a:pPr>
            <a:r>
              <a:rPr lang="en-US" sz="2400" dirty="0" smtClean="0"/>
              <a:t>What is the required amount of time?</a:t>
            </a:r>
          </a:p>
          <a:p>
            <a:pPr lvl="1">
              <a:defRPr/>
            </a:pPr>
            <a:r>
              <a:rPr lang="en-US" sz="2400" dirty="0" smtClean="0"/>
              <a:t>Is this an aggravated offense (committed on or after July 22, 2001) requiring lifetime registration?</a:t>
            </a:r>
          </a:p>
          <a:p>
            <a:pPr lvl="1">
              <a:defRPr/>
            </a:pPr>
            <a:r>
              <a:rPr lang="en-US" sz="2400" dirty="0" smtClean="0"/>
              <a:t>Time in community has been met</a:t>
            </a:r>
          </a:p>
          <a:p>
            <a:pPr lvl="1">
              <a:defRPr/>
            </a:pPr>
            <a:r>
              <a:rPr lang="en-US" sz="2400" dirty="0" smtClean="0"/>
              <a:t>No disqualifying offense</a:t>
            </a:r>
          </a:p>
          <a:p>
            <a:pPr lvl="1">
              <a:defRPr/>
            </a:pPr>
            <a:r>
              <a:rPr lang="en-US" sz="2400" dirty="0" smtClean="0"/>
              <a:t>Notifies WSP to remove</a:t>
            </a:r>
          </a:p>
          <a:p>
            <a:pPr>
              <a:defRPr/>
            </a:pPr>
            <a:r>
              <a:rPr lang="en-US" sz="2800" dirty="0" smtClean="0"/>
              <a:t>No civil liability for removal/ failure to remove offenders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Calculating End of Duty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Registration Consequences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NEW chart!!</a:t>
            </a:r>
          </a:p>
          <a:p>
            <a:r>
              <a:rPr lang="en-US" dirty="0" smtClean="0"/>
              <a:t>Class As/ </a:t>
            </a:r>
            <a:r>
              <a:rPr lang="en-US" dirty="0" err="1" smtClean="0"/>
              <a:t>Agg</a:t>
            </a:r>
            <a:r>
              <a:rPr lang="en-US" dirty="0" smtClean="0"/>
              <a:t>. Offenses- must petition court</a:t>
            </a:r>
          </a:p>
          <a:p>
            <a:r>
              <a:rPr lang="en-US" dirty="0" smtClean="0"/>
              <a:t>Check on other offenses for Aggravated Offenses</a:t>
            </a:r>
            <a:endParaRPr lang="en-US" dirty="0"/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smtClean="0"/>
              <a:t>Duration of Registration- </a:t>
            </a:r>
            <a:br>
              <a:rPr lang="en-US" sz="4000" smtClean="0"/>
            </a:br>
            <a:r>
              <a:rPr lang="en-US" sz="4000" smtClean="0"/>
              <a:t>RCW 9A.44.140 (2) and (3)</a:t>
            </a:r>
          </a:p>
        </p:txBody>
      </p:sp>
      <p:sp>
        <p:nvSpPr>
          <p:cNvPr id="30722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3886200"/>
          </a:xfrm>
        </p:spPr>
        <p:txBody>
          <a:bodyPr/>
          <a:lstStyle/>
          <a:p>
            <a:r>
              <a:rPr lang="en-US" sz="2800" smtClean="0"/>
              <a:t>“The duty to register shall end ten/ fifteen after the last date of release from confinement, if any, (including full-time residential treatment) pursuant to the conviction, or entry of the judgment and sentence, if the person has spent ten/fifteen consecutive years </a:t>
            </a:r>
            <a:r>
              <a:rPr lang="en-US" sz="2800" i="1" smtClean="0">
                <a:solidFill>
                  <a:srgbClr val="FF0000"/>
                </a:solidFill>
              </a:rPr>
              <a:t>in the community </a:t>
            </a:r>
            <a:r>
              <a:rPr lang="en-US" sz="2800" smtClean="0"/>
              <a:t>without being convicted of a disqualifying offense during that time period.”</a:t>
            </a:r>
          </a:p>
          <a:p>
            <a:r>
              <a:rPr lang="en-US" sz="2800" smtClean="0"/>
              <a:t>Prior to 2010, any criminal offense reset time period.</a:t>
            </a:r>
          </a:p>
        </p:txBody>
      </p:sp>
    </p:spTree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2"/>
          <p:cNvSpPr>
            <a:spLocks noGrp="1" noRot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2010- “Disqualifying Offense”</a:t>
            </a:r>
          </a:p>
        </p:txBody>
      </p:sp>
      <p:sp>
        <p:nvSpPr>
          <p:cNvPr id="32770" name="Rectangle 3"/>
          <p:cNvSpPr>
            <a:spLocks noGrp="1" noRot="1" noChangeArrowheads="1"/>
          </p:cNvSpPr>
          <p:nvPr>
            <p:ph type="body" idx="4294967295"/>
          </p:nvPr>
        </p:nvSpPr>
        <p:spPr>
          <a:xfrm>
            <a:off x="457200" y="1676400"/>
            <a:ext cx="8229600" cy="38862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800" smtClean="0"/>
              <a:t>Felony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smtClean="0"/>
              <a:t>Sex offense (using registration definition-9A.44.128)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smtClean="0"/>
              <a:t>Crime against children or persons as defined by RCW 43.43.830(5) and 9.94A.411(2)(a)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smtClean="0"/>
              <a:t>An offense with a domestic violence designation as provided in RCW 10.99.020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smtClean="0"/>
              <a:t>Permitting Commercial Sexual Abuse of a Minor (9.68A.103)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smtClean="0"/>
              <a:t>Any violation of 9A.88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800" smtClean="0"/>
              <a:t>	(Indecent Exposure, Prostitution crimes)</a:t>
            </a:r>
          </a:p>
        </p:txBody>
      </p:sp>
    </p:spTree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2011-  “In the Community”	</a:t>
            </a:r>
          </a:p>
        </p:txBody>
      </p:sp>
      <p:sp>
        <p:nvSpPr>
          <p:cNvPr id="3481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Lots of questions about what “in the community” meant</a:t>
            </a:r>
          </a:p>
          <a:p>
            <a:r>
              <a:rPr lang="en-US" smtClean="0"/>
              <a:t>In this county?  This state?  This country?</a:t>
            </a:r>
          </a:p>
          <a:p>
            <a:r>
              <a:rPr lang="en-US" smtClean="0"/>
              <a:t>What if you went to jail for DUI?</a:t>
            </a:r>
          </a:p>
          <a:p>
            <a:endParaRPr lang="en-US" smtClean="0"/>
          </a:p>
          <a:p>
            <a:r>
              <a:rPr lang="en-US" smtClean="0"/>
              <a:t>9A.44.128:  “In the community” means residing </a:t>
            </a:r>
            <a:r>
              <a:rPr lang="en-US" smtClean="0">
                <a:solidFill>
                  <a:srgbClr val="FF0000"/>
                </a:solidFill>
              </a:rPr>
              <a:t>outside of confinement or incarceration for a disqualifying offense.</a:t>
            </a:r>
          </a:p>
        </p:txBody>
      </p:sp>
    </p:spTree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Disqualifying Offense Examples</a:t>
            </a:r>
          </a:p>
        </p:txBody>
      </p:sp>
      <p:sp>
        <p:nvSpPr>
          <p:cNvPr id="3686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4 types of FAQ:</a:t>
            </a:r>
          </a:p>
          <a:p>
            <a:pPr lvl="1"/>
            <a:r>
              <a:rPr lang="en-US" smtClean="0"/>
              <a:t>Confinement on a non-disqualifying offense</a:t>
            </a:r>
          </a:p>
          <a:p>
            <a:pPr lvl="1"/>
            <a:r>
              <a:rPr lang="en-US" smtClean="0"/>
              <a:t>Conviction for Att. FTR</a:t>
            </a:r>
          </a:p>
          <a:p>
            <a:pPr lvl="1"/>
            <a:r>
              <a:rPr lang="en-US" smtClean="0"/>
              <a:t>Conviction for FTR Gross Misdemeanor</a:t>
            </a:r>
          </a:p>
          <a:p>
            <a:pPr lvl="1"/>
            <a:r>
              <a:rPr lang="en-US" smtClean="0"/>
              <a:t>Warrants and non-compliance with registration</a:t>
            </a:r>
          </a:p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</p:spTree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Confinement for </a:t>
            </a:r>
            <a:br>
              <a:rPr lang="en-US" smtClean="0"/>
            </a:br>
            <a:r>
              <a:rPr lang="en-US" smtClean="0"/>
              <a:t>Non-Disqualifying Offense	</a:t>
            </a:r>
          </a:p>
        </p:txBody>
      </p:sp>
      <p:sp>
        <p:nvSpPr>
          <p:cNvPr id="3891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 convicted of CMIP in 2000.  10 year registration period. </a:t>
            </a:r>
          </a:p>
          <a:p>
            <a:pPr eaLnBrk="1" hangingPunct="1"/>
            <a:r>
              <a:rPr lang="en-US" smtClean="0"/>
              <a:t>He was released at sentencing- Jan. 2000 </a:t>
            </a:r>
          </a:p>
          <a:p>
            <a:pPr eaLnBrk="1" hangingPunct="1"/>
            <a:r>
              <a:rPr lang="en-US" smtClean="0"/>
              <a:t>He has since been convicted of DUI in 2005 and spent one year incarcerated.</a:t>
            </a:r>
          </a:p>
          <a:p>
            <a:pPr eaLnBrk="1" hangingPunct="1"/>
            <a:r>
              <a:rPr lang="en-US" smtClean="0"/>
              <a:t>Does his period of registration end in January 2010.</a:t>
            </a:r>
          </a:p>
          <a:p>
            <a:pPr eaLnBrk="1" hangingPunct="1"/>
            <a:r>
              <a:rPr lang="en-US" smtClean="0"/>
              <a:t>Yes.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301625" y="228601"/>
            <a:ext cx="8510588" cy="1143000"/>
          </a:xfrm>
        </p:spPr>
        <p:txBody>
          <a:bodyPr/>
          <a:lstStyle/>
          <a:p>
            <a:pPr>
              <a:defRPr/>
            </a:pPr>
            <a:r>
              <a:rPr lang="en-US" dirty="0"/>
              <a:t>Who Has to Register?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219200"/>
            <a:ext cx="4800600" cy="4906963"/>
          </a:xfrm>
        </p:spPr>
        <p:txBody>
          <a:bodyPr/>
          <a:lstStyle/>
          <a:p>
            <a:pPr lvl="1">
              <a:defRPr/>
            </a:pPr>
            <a:r>
              <a:rPr lang="en-US" sz="2800" dirty="0"/>
              <a:t>See KCSO 4 page notification </a:t>
            </a:r>
            <a:r>
              <a:rPr lang="en-US" sz="2800" dirty="0" smtClean="0"/>
              <a:t>form</a:t>
            </a:r>
          </a:p>
          <a:p>
            <a:pPr lvl="1">
              <a:defRPr/>
            </a:pPr>
            <a:r>
              <a:rPr lang="en-US" sz="2800" dirty="0" smtClean="0"/>
              <a:t>See chart- Registration Consequences by Conviction</a:t>
            </a:r>
            <a:endParaRPr lang="en-US" sz="2800" dirty="0"/>
          </a:p>
          <a:p>
            <a:pPr lvl="1">
              <a:defRPr/>
            </a:pPr>
            <a:r>
              <a:rPr lang="en-US" sz="2800" dirty="0"/>
              <a:t>Roughly, any conviction from the 90s, some from the late 80s</a:t>
            </a:r>
          </a:p>
          <a:p>
            <a:pPr lvl="1">
              <a:defRPr/>
            </a:pPr>
            <a:r>
              <a:rPr lang="en-US" sz="2800" dirty="0"/>
              <a:t>80s and before depends on custody/ supervision</a:t>
            </a:r>
          </a:p>
          <a:p>
            <a:pPr lvl="1">
              <a:defRPr/>
            </a:pPr>
            <a:r>
              <a:rPr lang="en-US" sz="2800" u="sng" dirty="0"/>
              <a:t>NOT</a:t>
            </a:r>
            <a:r>
              <a:rPr lang="en-US" sz="2800" dirty="0"/>
              <a:t> all sex offenders</a:t>
            </a:r>
          </a:p>
          <a:p>
            <a:pPr lvl="1">
              <a:buFont typeface="Wingdings" pitchFamily="2" charset="2"/>
              <a:buNone/>
              <a:defRPr/>
            </a:pPr>
            <a:endParaRPr lang="en-US" sz="2800" b="1" dirty="0"/>
          </a:p>
        </p:txBody>
      </p:sp>
      <p:pic>
        <p:nvPicPr>
          <p:cNvPr id="8196" name="Picture 5" descr="KCSO4pagefront"/>
          <p:cNvPicPr>
            <a:picLocks noGrp="1" noChangeAspect="1" noChangeArrowheads="1"/>
          </p:cNvPicPr>
          <p:nvPr>
            <p:ph type="body" sz="half" idx="2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5562600" y="1676400"/>
            <a:ext cx="3279775" cy="4191000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458200" cy="1371600"/>
          </a:xfrm>
        </p:spPr>
        <p:txBody>
          <a:bodyPr/>
          <a:lstStyle/>
          <a:p>
            <a:pPr eaLnBrk="1" hangingPunct="1"/>
            <a:r>
              <a:rPr lang="en-US" dirty="0" smtClean="0"/>
              <a:t>Conviction for Att. FTR </a:t>
            </a:r>
            <a:br>
              <a:rPr lang="en-US" dirty="0" smtClean="0"/>
            </a:br>
            <a:r>
              <a:rPr lang="en-US" dirty="0" smtClean="0"/>
              <a:t>(Gross Misdemeanor)</a:t>
            </a:r>
          </a:p>
        </p:txBody>
      </p:sp>
      <p:sp>
        <p:nvSpPr>
          <p:cNvPr id="4096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905000"/>
            <a:ext cx="8540750" cy="4422775"/>
          </a:xfrm>
        </p:spPr>
        <p:txBody>
          <a:bodyPr/>
          <a:lstStyle/>
          <a:p>
            <a:pPr eaLnBrk="1" hangingPunct="1"/>
            <a:r>
              <a:rPr lang="en-US" dirty="0" smtClean="0"/>
              <a:t>D convicted of Rape 3 in 2000.  10 year registration period. </a:t>
            </a:r>
          </a:p>
          <a:p>
            <a:pPr eaLnBrk="1" hangingPunct="1"/>
            <a:r>
              <a:rPr lang="en-US" dirty="0" smtClean="0"/>
              <a:t>He was released Jan. 2001. </a:t>
            </a:r>
          </a:p>
          <a:p>
            <a:pPr eaLnBrk="1" hangingPunct="1"/>
            <a:r>
              <a:rPr lang="en-US" dirty="0" smtClean="0"/>
              <a:t>He has since been convicted of Att. FTR in 2009 (gross </a:t>
            </a:r>
            <a:r>
              <a:rPr lang="en-US" dirty="0" err="1" smtClean="0"/>
              <a:t>misd</a:t>
            </a:r>
            <a:r>
              <a:rPr lang="en-US" dirty="0" smtClean="0"/>
              <a:t>.)</a:t>
            </a:r>
          </a:p>
          <a:p>
            <a:pPr eaLnBrk="1" hangingPunct="1"/>
            <a:r>
              <a:rPr lang="en-US" dirty="0" smtClean="0"/>
              <a:t>Does his period of registration end in January 2011.</a:t>
            </a:r>
          </a:p>
          <a:p>
            <a:pPr eaLnBrk="1" hangingPunct="1"/>
            <a:r>
              <a:rPr lang="en-US" dirty="0" smtClean="0"/>
              <a:t>Yes.</a:t>
            </a:r>
          </a:p>
        </p:txBody>
      </p:sp>
    </p:spTree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Conviction for Gross Misdemeanor FTR</a:t>
            </a:r>
          </a:p>
        </p:txBody>
      </p:sp>
      <p:sp>
        <p:nvSpPr>
          <p:cNvPr id="4301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 convicted of CMIP in 2000.  10 year registration period.</a:t>
            </a:r>
          </a:p>
          <a:p>
            <a:pPr eaLnBrk="1" hangingPunct="1"/>
            <a:r>
              <a:rPr lang="en-US" smtClean="0"/>
              <a:t>He was released June 2000. </a:t>
            </a:r>
          </a:p>
          <a:p>
            <a:pPr eaLnBrk="1" hangingPunct="1"/>
            <a:r>
              <a:rPr lang="en-US" smtClean="0"/>
              <a:t>He has been convicted of Gross Misd. FTR every year since his release.</a:t>
            </a:r>
          </a:p>
          <a:p>
            <a:pPr eaLnBrk="1" hangingPunct="1"/>
            <a:r>
              <a:rPr lang="en-US" smtClean="0"/>
              <a:t>Does his period of registration end in June 2010?</a:t>
            </a:r>
          </a:p>
          <a:p>
            <a:pPr eaLnBrk="1" hangingPunct="1"/>
            <a:r>
              <a:rPr lang="en-US" smtClean="0"/>
              <a:t>Yes.</a:t>
            </a:r>
          </a:p>
        </p:txBody>
      </p:sp>
    </p:spTree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Warrants and Non-compliance with Registration	</a:t>
            </a:r>
          </a:p>
        </p:txBody>
      </p:sp>
      <p:sp>
        <p:nvSpPr>
          <p:cNvPr id="4505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229600" cy="4419600"/>
          </a:xfrm>
        </p:spPr>
        <p:txBody>
          <a:bodyPr/>
          <a:lstStyle/>
          <a:p>
            <a:pPr eaLnBrk="1" hangingPunct="1"/>
            <a:r>
              <a:rPr lang="en-US" sz="2800" smtClean="0"/>
              <a:t>D convicted of Class B sex offense- 15 year registration period.</a:t>
            </a:r>
          </a:p>
          <a:p>
            <a:pPr eaLnBrk="1" hangingPunct="1"/>
            <a:r>
              <a:rPr lang="en-US" sz="2800" smtClean="0"/>
              <a:t>He was released from prison June 1995. </a:t>
            </a:r>
          </a:p>
          <a:p>
            <a:pPr eaLnBrk="1" hangingPunct="1"/>
            <a:r>
              <a:rPr lang="en-US" sz="2800" smtClean="0"/>
              <a:t>State filed charges for FTR in 1998. </a:t>
            </a:r>
          </a:p>
          <a:p>
            <a:pPr eaLnBrk="1" hangingPunct="1"/>
            <a:r>
              <a:rPr lang="en-US" sz="2800" smtClean="0"/>
              <a:t>Warrant has been outstanding since 1998.</a:t>
            </a:r>
          </a:p>
          <a:p>
            <a:pPr eaLnBrk="1" hangingPunct="1"/>
            <a:r>
              <a:rPr lang="en-US" sz="2800" smtClean="0"/>
              <a:t>No other criminal convictions; has been out of compliance with registration since 1998.</a:t>
            </a:r>
          </a:p>
          <a:p>
            <a:pPr eaLnBrk="1" hangingPunct="1"/>
            <a:r>
              <a:rPr lang="en-US" sz="2800" smtClean="0"/>
              <a:t>Does his period of registration end in June 2010?</a:t>
            </a:r>
          </a:p>
          <a:p>
            <a:pPr eaLnBrk="1" hangingPunct="1"/>
            <a:r>
              <a:rPr lang="en-US" sz="2800" smtClean="0"/>
              <a:t>Yes.</a:t>
            </a:r>
          </a:p>
        </p:txBody>
      </p:sp>
    </p:spTree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Questions?</a:t>
            </a:r>
          </a:p>
        </p:txBody>
      </p:sp>
      <p:sp>
        <p:nvSpPr>
          <p:cNvPr id="41987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381000" y="1524000"/>
            <a:ext cx="8540750" cy="4495800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2800" dirty="0" smtClean="0"/>
              <a:t>Sara McCulloch</a:t>
            </a:r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2800" dirty="0" smtClean="0"/>
              <a:t>Deputy Prosecuting Attorney</a:t>
            </a:r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2800" dirty="0" smtClean="0"/>
              <a:t>Senior Specialist- Sex Offender Registration</a:t>
            </a:r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2800" dirty="0" smtClean="0"/>
              <a:t>King County Prosecutor’s Office</a:t>
            </a:r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2800" dirty="0" smtClean="0">
                <a:hlinkClick r:id="rId3"/>
              </a:rPr>
              <a:t>Sara.McCulloch@kingcounty.gov</a:t>
            </a:r>
            <a:endParaRPr lang="en-US" sz="2800" dirty="0" smtClean="0"/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2800" dirty="0" smtClean="0"/>
              <a:t>206-205-2697</a:t>
            </a:r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en-US" sz="2800" dirty="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4000" dirty="0"/>
              <a:t>What crimes don’t require registration?</a:t>
            </a:r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1625" y="1828800"/>
            <a:ext cx="8540750" cy="4270375"/>
          </a:xfrm>
        </p:spPr>
        <p:txBody>
          <a:bodyPr/>
          <a:lstStyle/>
          <a:p>
            <a:pPr>
              <a:defRPr/>
            </a:pPr>
            <a:r>
              <a:rPr lang="en-US" dirty="0"/>
              <a:t>Indecent Exposure</a:t>
            </a:r>
          </a:p>
          <a:p>
            <a:pPr>
              <a:defRPr/>
            </a:pPr>
            <a:r>
              <a:rPr lang="en-US" dirty="0"/>
              <a:t>Promoting Prostitution 1/ </a:t>
            </a:r>
            <a:r>
              <a:rPr lang="en-US" dirty="0" smtClean="0"/>
              <a:t>2 (First Offense)</a:t>
            </a:r>
            <a:endParaRPr lang="en-US" dirty="0"/>
          </a:p>
          <a:p>
            <a:pPr>
              <a:defRPr/>
            </a:pPr>
            <a:r>
              <a:rPr lang="en-US" dirty="0"/>
              <a:t>Patronizing a Prostitute</a:t>
            </a:r>
          </a:p>
          <a:p>
            <a:pPr>
              <a:defRPr/>
            </a:pPr>
            <a:r>
              <a:rPr lang="en-US" dirty="0"/>
              <a:t>Promoting Pornography</a:t>
            </a:r>
          </a:p>
          <a:p>
            <a:pPr>
              <a:defRPr/>
            </a:pPr>
            <a:r>
              <a:rPr lang="en-US" i="1" dirty="0"/>
              <a:t>Permitting </a:t>
            </a:r>
            <a:r>
              <a:rPr lang="en-US" dirty="0"/>
              <a:t>Commercial Sexual Abuse of a </a:t>
            </a:r>
            <a:r>
              <a:rPr lang="en-US" dirty="0" smtClean="0"/>
              <a:t>Minor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Stat Rape/ </a:t>
            </a:r>
            <a:r>
              <a:rPr lang="en-US" dirty="0" err="1" smtClean="0"/>
              <a:t>Ind</a:t>
            </a:r>
            <a:r>
              <a:rPr lang="en-US" dirty="0" smtClean="0"/>
              <a:t> Libs Crimes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u="sng" dirty="0" smtClean="0"/>
              <a:t>State v. Taylor, 162 </a:t>
            </a:r>
            <a:r>
              <a:rPr lang="en-US" u="sng" dirty="0" err="1" smtClean="0"/>
              <a:t>Wn.App</a:t>
            </a:r>
            <a:r>
              <a:rPr lang="en-US" u="sng" dirty="0" smtClean="0"/>
              <a:t>. 791 (2011).</a:t>
            </a:r>
          </a:p>
          <a:p>
            <a:pPr>
              <a:defRPr/>
            </a:pPr>
            <a:endParaRPr lang="en-US" dirty="0"/>
          </a:p>
          <a:p>
            <a:pPr>
              <a:defRPr/>
            </a:pPr>
            <a:r>
              <a:rPr lang="en-US" dirty="0" smtClean="0"/>
              <a:t>Stat Rape 1, 2, 3 not  a </a:t>
            </a:r>
            <a:r>
              <a:rPr lang="en-US" dirty="0" err="1" smtClean="0"/>
              <a:t>registerable</a:t>
            </a:r>
            <a:r>
              <a:rPr lang="en-US" dirty="0" smtClean="0"/>
              <a:t> offense due to statutory wording.</a:t>
            </a:r>
          </a:p>
          <a:p>
            <a:pPr>
              <a:defRPr/>
            </a:pPr>
            <a:r>
              <a:rPr lang="en-US" dirty="0" smtClean="0"/>
              <a:t>Indecent Liberties under 9A.</a:t>
            </a:r>
            <a:r>
              <a:rPr lang="en-US" u="sng" dirty="0" smtClean="0">
                <a:solidFill>
                  <a:srgbClr val="FF0000"/>
                </a:solidFill>
              </a:rPr>
              <a:t>88</a:t>
            </a:r>
            <a:r>
              <a:rPr lang="en-US" dirty="0" smtClean="0"/>
              <a:t>.100 also not </a:t>
            </a:r>
            <a:r>
              <a:rPr lang="en-US" dirty="0" err="1" smtClean="0"/>
              <a:t>registerable</a:t>
            </a:r>
            <a:r>
              <a:rPr lang="en-US" dirty="0" smtClean="0"/>
              <a:t> offense</a:t>
            </a:r>
          </a:p>
          <a:p>
            <a:pPr>
              <a:defRPr/>
            </a:pPr>
            <a:r>
              <a:rPr lang="en-US" dirty="0" smtClean="0"/>
              <a:t>(Indecent Liberties under 9A.</a:t>
            </a:r>
            <a:r>
              <a:rPr lang="en-US" u="sng" dirty="0" smtClean="0"/>
              <a:t>44</a:t>
            </a:r>
            <a:r>
              <a:rPr lang="en-US" dirty="0" smtClean="0"/>
              <a:t>.100 is a </a:t>
            </a:r>
            <a:r>
              <a:rPr lang="en-US" dirty="0" err="1" smtClean="0"/>
              <a:t>registerable</a:t>
            </a:r>
            <a:r>
              <a:rPr lang="en-US" dirty="0" smtClean="0"/>
              <a:t> offense.)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Clouds">
  <a:themeElements>
    <a:clrScheme name="Clouds 1">
      <a:dk1>
        <a:srgbClr val="4D4D4D"/>
      </a:dk1>
      <a:lt1>
        <a:srgbClr val="FFFFFF"/>
      </a:lt1>
      <a:dk2>
        <a:srgbClr val="0000A4"/>
      </a:dk2>
      <a:lt2>
        <a:srgbClr val="B7E7FF"/>
      </a:lt2>
      <a:accent1>
        <a:srgbClr val="0099CC"/>
      </a:accent1>
      <a:accent2>
        <a:srgbClr val="00CC99"/>
      </a:accent2>
      <a:accent3>
        <a:srgbClr val="AAAACF"/>
      </a:accent3>
      <a:accent4>
        <a:srgbClr val="DADADA"/>
      </a:accent4>
      <a:accent5>
        <a:srgbClr val="AACAE2"/>
      </a:accent5>
      <a:accent6>
        <a:srgbClr val="00B98A"/>
      </a:accent6>
      <a:hlink>
        <a:srgbClr val="FFCC00"/>
      </a:hlink>
      <a:folHlink>
        <a:srgbClr val="EE941C"/>
      </a:folHlink>
    </a:clrScheme>
    <a:fontScheme name="Cloud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Clouds 1">
        <a:dk1>
          <a:srgbClr val="4D4D4D"/>
        </a:dk1>
        <a:lt1>
          <a:srgbClr val="FFFFFF"/>
        </a:lt1>
        <a:dk2>
          <a:srgbClr val="0000A4"/>
        </a:dk2>
        <a:lt2>
          <a:srgbClr val="B7E7FF"/>
        </a:lt2>
        <a:accent1>
          <a:srgbClr val="0099CC"/>
        </a:accent1>
        <a:accent2>
          <a:srgbClr val="00CC99"/>
        </a:accent2>
        <a:accent3>
          <a:srgbClr val="AAAACF"/>
        </a:accent3>
        <a:accent4>
          <a:srgbClr val="DADADA"/>
        </a:accent4>
        <a:accent5>
          <a:srgbClr val="AACAE2"/>
        </a:accent5>
        <a:accent6>
          <a:srgbClr val="00B98A"/>
        </a:accent6>
        <a:hlink>
          <a:srgbClr val="FFCC00"/>
        </a:hlink>
        <a:folHlink>
          <a:srgbClr val="EE941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ouds 2">
        <a:dk1>
          <a:srgbClr val="000066"/>
        </a:dk1>
        <a:lt1>
          <a:srgbClr val="FFFFFF"/>
        </a:lt1>
        <a:dk2>
          <a:srgbClr val="00A2DC"/>
        </a:dk2>
        <a:lt2>
          <a:srgbClr val="FFFFFF"/>
        </a:lt2>
        <a:accent1>
          <a:srgbClr val="0079A4"/>
        </a:accent1>
        <a:accent2>
          <a:srgbClr val="33CCCC"/>
        </a:accent2>
        <a:accent3>
          <a:srgbClr val="AACEEB"/>
        </a:accent3>
        <a:accent4>
          <a:srgbClr val="DADADA"/>
        </a:accent4>
        <a:accent5>
          <a:srgbClr val="AABECF"/>
        </a:accent5>
        <a:accent6>
          <a:srgbClr val="2DB9B9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ouds 3">
        <a:dk1>
          <a:srgbClr val="010199"/>
        </a:dk1>
        <a:lt1>
          <a:srgbClr val="FFFFFF"/>
        </a:lt1>
        <a:dk2>
          <a:srgbClr val="000092"/>
        </a:dk2>
        <a:lt2>
          <a:srgbClr val="CCFFFF"/>
        </a:lt2>
        <a:accent1>
          <a:srgbClr val="66CCFF"/>
        </a:accent1>
        <a:accent2>
          <a:srgbClr val="2EBDBA"/>
        </a:accent2>
        <a:accent3>
          <a:srgbClr val="AAAAC7"/>
        </a:accent3>
        <a:accent4>
          <a:srgbClr val="DADADA"/>
        </a:accent4>
        <a:accent5>
          <a:srgbClr val="B8E2FF"/>
        </a:accent5>
        <a:accent6>
          <a:srgbClr val="29ABA8"/>
        </a:accent6>
        <a:hlink>
          <a:srgbClr val="66FFFF"/>
        </a:hlink>
        <a:folHlink>
          <a:srgbClr val="CC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ouds 4">
        <a:dk1>
          <a:srgbClr val="000000"/>
        </a:dk1>
        <a:lt1>
          <a:srgbClr val="FFFFFF"/>
        </a:lt1>
        <a:dk2>
          <a:srgbClr val="006A67"/>
        </a:dk2>
        <a:lt2>
          <a:srgbClr val="FFFFCC"/>
        </a:lt2>
        <a:accent1>
          <a:srgbClr val="33CCCC"/>
        </a:accent1>
        <a:accent2>
          <a:srgbClr val="6D6FC7"/>
        </a:accent2>
        <a:accent3>
          <a:srgbClr val="AAB9B8"/>
        </a:accent3>
        <a:accent4>
          <a:srgbClr val="DADADA"/>
        </a:accent4>
        <a:accent5>
          <a:srgbClr val="ADE2E2"/>
        </a:accent5>
        <a:accent6>
          <a:srgbClr val="6264B4"/>
        </a:accent6>
        <a:hlink>
          <a:srgbClr val="00FFFF"/>
        </a:hlink>
        <a:folHlink>
          <a:srgbClr val="00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ouds 5">
        <a:dk1>
          <a:srgbClr val="4D4D4D"/>
        </a:dk1>
        <a:lt1>
          <a:srgbClr val="FFFFFF"/>
        </a:lt1>
        <a:dk2>
          <a:srgbClr val="650BB7"/>
        </a:dk2>
        <a:lt2>
          <a:srgbClr val="FFFFFF"/>
        </a:lt2>
        <a:accent1>
          <a:srgbClr val="FF66FF"/>
        </a:accent1>
        <a:accent2>
          <a:srgbClr val="666699"/>
        </a:accent2>
        <a:accent3>
          <a:srgbClr val="B8AAD8"/>
        </a:accent3>
        <a:accent4>
          <a:srgbClr val="DADADA"/>
        </a:accent4>
        <a:accent5>
          <a:srgbClr val="FFB8FF"/>
        </a:accent5>
        <a:accent6>
          <a:srgbClr val="5C5C8A"/>
        </a:accent6>
        <a:hlink>
          <a:srgbClr val="E9E9FF"/>
        </a:hlink>
        <a:folHlink>
          <a:srgbClr val="CCE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ouds 6">
        <a:dk1>
          <a:srgbClr val="FFFFFF"/>
        </a:dk1>
        <a:lt1>
          <a:srgbClr val="FFFFFF"/>
        </a:lt1>
        <a:dk2>
          <a:srgbClr val="005000"/>
        </a:dk2>
        <a:lt2>
          <a:srgbClr val="DCEAAE"/>
        </a:lt2>
        <a:accent1>
          <a:srgbClr val="99CC00"/>
        </a:accent1>
        <a:accent2>
          <a:srgbClr val="6F801A"/>
        </a:accent2>
        <a:accent3>
          <a:srgbClr val="AAB3AA"/>
        </a:accent3>
        <a:accent4>
          <a:srgbClr val="DADADA"/>
        </a:accent4>
        <a:accent5>
          <a:srgbClr val="CAE2AA"/>
        </a:accent5>
        <a:accent6>
          <a:srgbClr val="647316"/>
        </a:accent6>
        <a:hlink>
          <a:srgbClr val="FFFFCC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ouds 7">
        <a:dk1>
          <a:srgbClr val="4F4F77"/>
        </a:dk1>
        <a:lt1>
          <a:srgbClr val="FFFFFF"/>
        </a:lt1>
        <a:dk2>
          <a:srgbClr val="7979A5"/>
        </a:dk2>
        <a:lt2>
          <a:srgbClr val="F3F3FF"/>
        </a:lt2>
        <a:accent1>
          <a:srgbClr val="5D5D8B"/>
        </a:accent1>
        <a:accent2>
          <a:srgbClr val="66CCFF"/>
        </a:accent2>
        <a:accent3>
          <a:srgbClr val="BEBECF"/>
        </a:accent3>
        <a:accent4>
          <a:srgbClr val="DADADA"/>
        </a:accent4>
        <a:accent5>
          <a:srgbClr val="B6B6C4"/>
        </a:accent5>
        <a:accent6>
          <a:srgbClr val="5CB9E7"/>
        </a:accent6>
        <a:hlink>
          <a:srgbClr val="CCECFF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ouds 8">
        <a:dk1>
          <a:srgbClr val="000000"/>
        </a:dk1>
        <a:lt1>
          <a:srgbClr val="B9B9B9"/>
        </a:lt1>
        <a:dk2>
          <a:srgbClr val="8A8472"/>
        </a:dk2>
        <a:lt2>
          <a:srgbClr val="4D4D4D"/>
        </a:lt2>
        <a:accent1>
          <a:srgbClr val="EDEEE2"/>
        </a:accent1>
        <a:accent2>
          <a:srgbClr val="7FAA7E"/>
        </a:accent2>
        <a:accent3>
          <a:srgbClr val="D9D9D9"/>
        </a:accent3>
        <a:accent4>
          <a:srgbClr val="000000"/>
        </a:accent4>
        <a:accent5>
          <a:srgbClr val="F4F5EE"/>
        </a:accent5>
        <a:accent6>
          <a:srgbClr val="729A72"/>
        </a:accent6>
        <a:hlink>
          <a:srgbClr val="008000"/>
        </a:hlink>
        <a:folHlink>
          <a:srgbClr val="9894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ouds 9">
        <a:dk1>
          <a:srgbClr val="000000"/>
        </a:dk1>
        <a:lt1>
          <a:srgbClr val="FEA24E"/>
        </a:lt1>
        <a:dk2>
          <a:srgbClr val="CC6600"/>
        </a:dk2>
        <a:lt2>
          <a:srgbClr val="808080"/>
        </a:lt2>
        <a:accent1>
          <a:srgbClr val="FBEECD"/>
        </a:accent1>
        <a:accent2>
          <a:srgbClr val="ECD044"/>
        </a:accent2>
        <a:accent3>
          <a:srgbClr val="FECEB2"/>
        </a:accent3>
        <a:accent4>
          <a:srgbClr val="000000"/>
        </a:accent4>
        <a:accent5>
          <a:srgbClr val="FDF5E3"/>
        </a:accent5>
        <a:accent6>
          <a:srgbClr val="D6BC3D"/>
        </a:accent6>
        <a:hlink>
          <a:srgbClr val="E42B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Ripple</Template>
  <TotalTime>3360</TotalTime>
  <Words>3573</Words>
  <Application>Microsoft Office PowerPoint</Application>
  <PresentationFormat>On-screen Show (4:3)</PresentationFormat>
  <Paragraphs>474</Paragraphs>
  <Slides>73</Slides>
  <Notes>73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73</vt:i4>
      </vt:variant>
    </vt:vector>
  </HeadingPairs>
  <TitlesOfParts>
    <vt:vector size="74" baseType="lpstr">
      <vt:lpstr>Clouds</vt:lpstr>
      <vt:lpstr>Slide 1</vt:lpstr>
      <vt:lpstr>Legislative History</vt:lpstr>
      <vt:lpstr>Registration Laws RCW 9A.44.128-.145</vt:lpstr>
      <vt:lpstr>New Structure/ RCWs of the  Registration Laws (2010)</vt:lpstr>
      <vt:lpstr>New Structure/ RCWs of the  Registration Laws (2010)</vt:lpstr>
      <vt:lpstr>Registerable Offenses</vt:lpstr>
      <vt:lpstr>Who Has to Register?</vt:lpstr>
      <vt:lpstr>What crimes don’t require registration?</vt:lpstr>
      <vt:lpstr>Stat Rape/ Ind Libs Crimes</vt:lpstr>
      <vt:lpstr>Sex Offense Convictions</vt:lpstr>
      <vt:lpstr>Kidnapping Convictions</vt:lpstr>
      <vt:lpstr>Out-of-State Offenses</vt:lpstr>
      <vt:lpstr>Out of State Offense</vt:lpstr>
      <vt:lpstr>Example- Out of State Offender</vt:lpstr>
      <vt:lpstr>Out of State- Examples</vt:lpstr>
      <vt:lpstr>Never Required to Register in Conviction State- Example</vt:lpstr>
      <vt:lpstr>Comparability</vt:lpstr>
      <vt:lpstr>Slide 18</vt:lpstr>
      <vt:lpstr>Notice of Registration in J and S</vt:lpstr>
      <vt:lpstr>Duration of Registation </vt:lpstr>
      <vt:lpstr>How do I determine class?</vt:lpstr>
      <vt:lpstr>Duration of Registration</vt:lpstr>
      <vt:lpstr>**Duration- 10/15 years</vt:lpstr>
      <vt:lpstr>“Disqualifying Offense”</vt:lpstr>
      <vt:lpstr>Slide 25</vt:lpstr>
      <vt:lpstr>Federal Lifetime Registration</vt:lpstr>
      <vt:lpstr>FTR Charges: Should You File Charges?</vt:lpstr>
      <vt:lpstr>Filing Standards</vt:lpstr>
      <vt:lpstr>What happens if you don’t file?</vt:lpstr>
      <vt:lpstr>STOP:  Is your offender INCARCERATED?</vt:lpstr>
      <vt:lpstr>Is the offender registered  somewhere else?</vt:lpstr>
      <vt:lpstr>Certified Mail Requirement</vt:lpstr>
      <vt:lpstr>Filing Charges: Where Do I Start? </vt:lpstr>
      <vt:lpstr>Putting Together an FTR case</vt:lpstr>
      <vt:lpstr>What are the elements of FTR?</vt:lpstr>
      <vt:lpstr>Penalty Section- 9A.44.132</vt:lpstr>
      <vt:lpstr>Practice points </vt:lpstr>
      <vt:lpstr>Where do I start? Dates, Dates, Dates!</vt:lpstr>
      <vt:lpstr>What is the violation?</vt:lpstr>
      <vt:lpstr>What is the violation?</vt:lpstr>
      <vt:lpstr>Unit of Prosecution</vt:lpstr>
      <vt:lpstr>Family/ Friends Cases</vt:lpstr>
      <vt:lpstr>Fixed Residence Definition</vt:lpstr>
      <vt:lpstr>Fixed Residence/  Lacks a fixed residence</vt:lpstr>
      <vt:lpstr>Fixed Residence</vt:lpstr>
      <vt:lpstr>Slide 46</vt:lpstr>
      <vt:lpstr>Slide 47</vt:lpstr>
      <vt:lpstr>Slide 48</vt:lpstr>
      <vt:lpstr>Slide 49</vt:lpstr>
      <vt:lpstr>Slide 50</vt:lpstr>
      <vt:lpstr>Slide 51</vt:lpstr>
      <vt:lpstr>Lacks a Fixed Residence</vt:lpstr>
      <vt:lpstr>Slide 53</vt:lpstr>
      <vt:lpstr>Address Verfication</vt:lpstr>
      <vt:lpstr>Address Verification </vt:lpstr>
      <vt:lpstr>Address Verification</vt:lpstr>
      <vt:lpstr>Slide 57</vt:lpstr>
      <vt:lpstr>Penalties</vt:lpstr>
      <vt:lpstr>FTR as a Sex Offender Penalties</vt:lpstr>
      <vt:lpstr>Administrative Relief  for Offenders</vt:lpstr>
      <vt:lpstr>End of Duty- RCW 9A.44.141</vt:lpstr>
      <vt:lpstr>End of Duty- RCW 9A.44.141</vt:lpstr>
      <vt:lpstr>Calculating End of Duty</vt:lpstr>
      <vt:lpstr>Registration Consequences</vt:lpstr>
      <vt:lpstr>Duration of Registration-  RCW 9A.44.140 (2) and (3)</vt:lpstr>
      <vt:lpstr>2010- “Disqualifying Offense”</vt:lpstr>
      <vt:lpstr>2011-  “In the Community” </vt:lpstr>
      <vt:lpstr>Disqualifying Offense Examples</vt:lpstr>
      <vt:lpstr>Confinement for  Non-Disqualifying Offense </vt:lpstr>
      <vt:lpstr>Conviction for Att. FTR  (Gross Misdemeanor)</vt:lpstr>
      <vt:lpstr>Conviction for Gross Misdemeanor FTR</vt:lpstr>
      <vt:lpstr>Warrants and Non-compliance with Registration </vt:lpstr>
      <vt:lpstr>Questions?</vt:lpstr>
    </vt:vector>
  </TitlesOfParts>
  <Company>KCPAO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Failure to Register as a  Sex/ Kidnapping Offender</dc:title>
  <dc:creator>mccullsa</dc:creator>
  <cp:lastModifiedBy>Sara</cp:lastModifiedBy>
  <cp:revision>165</cp:revision>
  <dcterms:created xsi:type="dcterms:W3CDTF">2008-06-24T19:00:10Z</dcterms:created>
  <dcterms:modified xsi:type="dcterms:W3CDTF">2012-09-21T23:12:23Z</dcterms:modified>
</cp:coreProperties>
</file>