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24" r:id="rId1"/>
  </p:sldMasterIdLst>
  <p:notesMasterIdLst>
    <p:notesMasterId r:id="rId33"/>
  </p:notesMasterIdLst>
  <p:sldIdLst>
    <p:sldId id="312" r:id="rId2"/>
    <p:sldId id="313" r:id="rId3"/>
    <p:sldId id="314" r:id="rId4"/>
    <p:sldId id="315" r:id="rId5"/>
    <p:sldId id="316" r:id="rId6"/>
    <p:sldId id="274" r:id="rId7"/>
    <p:sldId id="275" r:id="rId8"/>
    <p:sldId id="276" r:id="rId9"/>
    <p:sldId id="277" r:id="rId10"/>
    <p:sldId id="282" r:id="rId11"/>
    <p:sldId id="278" r:id="rId12"/>
    <p:sldId id="284" r:id="rId13"/>
    <p:sldId id="279" r:id="rId14"/>
    <p:sldId id="286" r:id="rId15"/>
    <p:sldId id="280" r:id="rId16"/>
    <p:sldId id="281" r:id="rId17"/>
    <p:sldId id="311" r:id="rId18"/>
    <p:sldId id="300" r:id="rId19"/>
    <p:sldId id="320" r:id="rId20"/>
    <p:sldId id="301" r:id="rId21"/>
    <p:sldId id="285" r:id="rId22"/>
    <p:sldId id="287" r:id="rId23"/>
    <p:sldId id="296" r:id="rId24"/>
    <p:sldId id="289" r:id="rId25"/>
    <p:sldId id="317" r:id="rId26"/>
    <p:sldId id="319" r:id="rId27"/>
    <p:sldId id="324" r:id="rId28"/>
    <p:sldId id="321" r:id="rId29"/>
    <p:sldId id="322" r:id="rId30"/>
    <p:sldId id="323" r:id="rId31"/>
    <p:sldId id="325" r:id="rId3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52" autoAdjust="0"/>
    <p:restoredTop sz="67750" autoAdjust="0"/>
  </p:normalViewPr>
  <p:slideViewPr>
    <p:cSldViewPr>
      <p:cViewPr varScale="1">
        <p:scale>
          <a:sx n="44" d="100"/>
          <a:sy n="44" d="100"/>
        </p:scale>
        <p:origin x="2162" y="36"/>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300"/>
            </a:lvl1pPr>
          </a:lstStyle>
          <a:p>
            <a:endParaRPr lang="en-US" dirty="0"/>
          </a:p>
        </p:txBody>
      </p:sp>
      <p:sp>
        <p:nvSpPr>
          <p:cNvPr id="3" name="Date Placeholder 2"/>
          <p:cNvSpPr>
            <a:spLocks noGrp="1"/>
          </p:cNvSpPr>
          <p:nvPr>
            <p:ph type="dt" idx="1"/>
          </p:nvPr>
        </p:nvSpPr>
        <p:spPr>
          <a:xfrm>
            <a:off x="3978131" y="0"/>
            <a:ext cx="3043343" cy="465455"/>
          </a:xfrm>
          <a:prstGeom prst="rect">
            <a:avLst/>
          </a:prstGeom>
        </p:spPr>
        <p:txBody>
          <a:bodyPr vert="horz" lIns="93317" tIns="46659" rIns="93317" bIns="46659" rtlCol="0"/>
          <a:lstStyle>
            <a:lvl1pPr algn="r">
              <a:defRPr sz="1300"/>
            </a:lvl1pPr>
          </a:lstStyle>
          <a:p>
            <a:fld id="{D5DAAAA0-647D-47A1-9EA6-D3DE6AFF8528}" type="datetimeFigureOut">
              <a:rPr lang="en-US" smtClean="0"/>
              <a:t>10/12/2020</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17" tIns="46659" rIns="93317" bIns="46659" rtlCol="0" anchor="b"/>
          <a:lstStyle>
            <a:lvl1pPr algn="r">
              <a:defRPr sz="1300"/>
            </a:lvl1pPr>
          </a:lstStyle>
          <a:p>
            <a:fld id="{FD4BE571-1DA8-4D71-8B6E-FCF5084D14C2}" type="slidenum">
              <a:rPr lang="en-US" smtClean="0"/>
              <a:t>‹#›</a:t>
            </a:fld>
            <a:endParaRPr lang="en-US" dirty="0"/>
          </a:p>
        </p:txBody>
      </p:sp>
    </p:spTree>
    <p:extLst>
      <p:ext uri="{BB962C8B-B14F-4D97-AF65-F5344CB8AC3E}">
        <p14:creationId xmlns:p14="http://schemas.microsoft.com/office/powerpoint/2010/main" val="1361344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our database the oldest offender has a DOB of 19196 and the youngest offender has a DOB of 2004. </a:t>
            </a:r>
            <a:endParaRPr lang="en-US" dirty="0" smtClean="0"/>
          </a:p>
        </p:txBody>
      </p:sp>
      <p:sp>
        <p:nvSpPr>
          <p:cNvPr id="4" name="Slide Number Placeholder 3"/>
          <p:cNvSpPr>
            <a:spLocks noGrp="1"/>
          </p:cNvSpPr>
          <p:nvPr>
            <p:ph type="sldNum" sz="quarter" idx="10"/>
          </p:nvPr>
        </p:nvSpPr>
        <p:spPr/>
        <p:txBody>
          <a:bodyPr/>
          <a:lstStyle/>
          <a:p>
            <a:fld id="{FD4BE571-1DA8-4D71-8B6E-FCF5084D14C2}" type="slidenum">
              <a:rPr lang="en-US" smtClean="0"/>
              <a:t>6</a:t>
            </a:fld>
            <a:endParaRPr lang="en-US" dirty="0"/>
          </a:p>
        </p:txBody>
      </p:sp>
    </p:spTree>
    <p:extLst>
      <p:ext uri="{BB962C8B-B14F-4D97-AF65-F5344CB8AC3E}">
        <p14:creationId xmlns:p14="http://schemas.microsoft.com/office/powerpoint/2010/main" val="2148954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15</a:t>
            </a:fld>
            <a:endParaRPr lang="en-US" dirty="0"/>
          </a:p>
        </p:txBody>
      </p:sp>
    </p:spTree>
    <p:extLst>
      <p:ext uri="{BB962C8B-B14F-4D97-AF65-F5344CB8AC3E}">
        <p14:creationId xmlns:p14="http://schemas.microsoft.com/office/powerpoint/2010/main" val="3182784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Unrated</a:t>
            </a:r>
            <a:r>
              <a:rPr lang="en-US" baseline="0" dirty="0" smtClean="0"/>
              <a:t> Offenders: 736</a:t>
            </a:r>
          </a:p>
          <a:p>
            <a:r>
              <a:rPr lang="en-US" baseline="0" dirty="0" smtClean="0"/>
              <a:t>3.9% </a:t>
            </a:r>
            <a:endParaRPr lang="en-US" dirty="0" smtClean="0"/>
          </a:p>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16</a:t>
            </a:fld>
            <a:endParaRPr lang="en-US" dirty="0"/>
          </a:p>
        </p:txBody>
      </p:sp>
    </p:spTree>
    <p:extLst>
      <p:ext uri="{BB962C8B-B14F-4D97-AF65-F5344CB8AC3E}">
        <p14:creationId xmlns:p14="http://schemas.microsoft.com/office/powerpoint/2010/main" val="40739744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DDA</a:t>
            </a:r>
          </a:p>
          <a:p>
            <a:r>
              <a:rPr lang="en-US" dirty="0" smtClean="0"/>
              <a:t>CPS</a:t>
            </a:r>
          </a:p>
          <a:p>
            <a:r>
              <a:rPr lang="en-US" dirty="0" smtClean="0"/>
              <a:t>ORCSP</a:t>
            </a:r>
          </a:p>
          <a:p>
            <a:r>
              <a:rPr lang="en-US" dirty="0" smtClean="0"/>
              <a:t>APS</a:t>
            </a:r>
          </a:p>
          <a:p>
            <a:r>
              <a:rPr lang="en-US" dirty="0" smtClean="0"/>
              <a:t>71.09</a:t>
            </a:r>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17</a:t>
            </a:fld>
            <a:endParaRPr lang="en-US" dirty="0"/>
          </a:p>
        </p:txBody>
      </p:sp>
    </p:spTree>
    <p:extLst>
      <p:ext uri="{BB962C8B-B14F-4D97-AF65-F5344CB8AC3E}">
        <p14:creationId xmlns:p14="http://schemas.microsoft.com/office/powerpoint/2010/main" val="2204962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Sexually</a:t>
            </a:r>
            <a:r>
              <a:rPr lang="en-US" baseline="0" dirty="0" smtClean="0"/>
              <a:t> Violent Predator-Any person who has been convicted or charged with a crime of sexual violence and who suffers from a mental abnormality or personality disorder which makes them likely to engage in predatory acts of sexual violence if not confined in a secure facility.</a:t>
            </a:r>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18</a:t>
            </a:fld>
            <a:endParaRPr lang="en-US" dirty="0"/>
          </a:p>
        </p:txBody>
      </p:sp>
    </p:spTree>
    <p:extLst>
      <p:ext uri="{BB962C8B-B14F-4D97-AF65-F5344CB8AC3E}">
        <p14:creationId xmlns:p14="http://schemas.microsoft.com/office/powerpoint/2010/main" val="86687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19</a:t>
            </a:fld>
            <a:endParaRPr lang="en-US" dirty="0"/>
          </a:p>
        </p:txBody>
      </p:sp>
    </p:spTree>
    <p:extLst>
      <p:ext uri="{BB962C8B-B14F-4D97-AF65-F5344CB8AC3E}">
        <p14:creationId xmlns:p14="http://schemas.microsoft.com/office/powerpoint/2010/main" val="104499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20</a:t>
            </a:fld>
            <a:endParaRPr lang="en-US" dirty="0"/>
          </a:p>
        </p:txBody>
      </p:sp>
    </p:spTree>
    <p:extLst>
      <p:ext uri="{BB962C8B-B14F-4D97-AF65-F5344CB8AC3E}">
        <p14:creationId xmlns:p14="http://schemas.microsoft.com/office/powerpoint/2010/main" val="175033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21</a:t>
            </a:fld>
            <a:endParaRPr lang="en-US" dirty="0"/>
          </a:p>
        </p:txBody>
      </p:sp>
    </p:spTree>
    <p:extLst>
      <p:ext uri="{BB962C8B-B14F-4D97-AF65-F5344CB8AC3E}">
        <p14:creationId xmlns:p14="http://schemas.microsoft.com/office/powerpoint/2010/main" val="3775782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dirty="0" smtClean="0"/>
              <a:t>The website shall provide</a:t>
            </a:r>
            <a:r>
              <a:rPr lang="en-US" baseline="0" dirty="0" smtClean="0"/>
              <a:t> mapping capabilities that display the sex offender’s address by hundred block on a map. The website shall allow citizens to search for registered sex offenders within the state of Washington by county, zip code, last name and address by hundred block. </a:t>
            </a:r>
          </a:p>
        </p:txBody>
      </p:sp>
      <p:sp>
        <p:nvSpPr>
          <p:cNvPr id="4" name="Slide Number Placeholder 3"/>
          <p:cNvSpPr>
            <a:spLocks noGrp="1"/>
          </p:cNvSpPr>
          <p:nvPr>
            <p:ph type="sldNum" sz="quarter" idx="10"/>
          </p:nvPr>
        </p:nvSpPr>
        <p:spPr/>
        <p:txBody>
          <a:bodyPr/>
          <a:lstStyle/>
          <a:p>
            <a:fld id="{FD4BE571-1DA8-4D71-8B6E-FCF5084D14C2}" type="slidenum">
              <a:rPr lang="en-US" smtClean="0"/>
              <a:t>22</a:t>
            </a:fld>
            <a:endParaRPr lang="en-US" dirty="0"/>
          </a:p>
        </p:txBody>
      </p:sp>
    </p:spTree>
    <p:extLst>
      <p:ext uri="{BB962C8B-B14F-4D97-AF65-F5344CB8AC3E}">
        <p14:creationId xmlns:p14="http://schemas.microsoft.com/office/powerpoint/2010/main" val="42593757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23</a:t>
            </a:fld>
            <a:endParaRPr lang="en-US" dirty="0"/>
          </a:p>
        </p:txBody>
      </p:sp>
    </p:spTree>
    <p:extLst>
      <p:ext uri="{BB962C8B-B14F-4D97-AF65-F5344CB8AC3E}">
        <p14:creationId xmlns:p14="http://schemas.microsoft.com/office/powerpoint/2010/main" val="2789648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24</a:t>
            </a:fld>
            <a:endParaRPr lang="en-US" dirty="0"/>
          </a:p>
        </p:txBody>
      </p:sp>
    </p:spTree>
    <p:extLst>
      <p:ext uri="{BB962C8B-B14F-4D97-AF65-F5344CB8AC3E}">
        <p14:creationId xmlns:p14="http://schemas.microsoft.com/office/powerpoint/2010/main" val="3725252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7</a:t>
            </a:fld>
            <a:endParaRPr lang="en-US" dirty="0"/>
          </a:p>
        </p:txBody>
      </p:sp>
    </p:spTree>
    <p:extLst>
      <p:ext uri="{BB962C8B-B14F-4D97-AF65-F5344CB8AC3E}">
        <p14:creationId xmlns:p14="http://schemas.microsoft.com/office/powerpoint/2010/main" val="2051303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8</a:t>
            </a:fld>
            <a:endParaRPr lang="en-US" dirty="0"/>
          </a:p>
        </p:txBody>
      </p:sp>
    </p:spTree>
    <p:extLst>
      <p:ext uri="{BB962C8B-B14F-4D97-AF65-F5344CB8AC3E}">
        <p14:creationId xmlns:p14="http://schemas.microsoft.com/office/powerpoint/2010/main" val="983940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9</a:t>
            </a:fld>
            <a:endParaRPr lang="en-US" dirty="0"/>
          </a:p>
        </p:txBody>
      </p:sp>
    </p:spTree>
    <p:extLst>
      <p:ext uri="{BB962C8B-B14F-4D97-AF65-F5344CB8AC3E}">
        <p14:creationId xmlns:p14="http://schemas.microsoft.com/office/powerpoint/2010/main" val="16540728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10</a:t>
            </a:fld>
            <a:endParaRPr lang="en-US" dirty="0"/>
          </a:p>
        </p:txBody>
      </p:sp>
    </p:spTree>
    <p:extLst>
      <p:ext uri="{BB962C8B-B14F-4D97-AF65-F5344CB8AC3E}">
        <p14:creationId xmlns:p14="http://schemas.microsoft.com/office/powerpoint/2010/main" val="2965469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11</a:t>
            </a:fld>
            <a:endParaRPr lang="en-US" dirty="0"/>
          </a:p>
        </p:txBody>
      </p:sp>
    </p:spTree>
    <p:extLst>
      <p:ext uri="{BB962C8B-B14F-4D97-AF65-F5344CB8AC3E}">
        <p14:creationId xmlns:p14="http://schemas.microsoft.com/office/powerpoint/2010/main" val="1466779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12</a:t>
            </a:fld>
            <a:endParaRPr lang="en-US" dirty="0"/>
          </a:p>
        </p:txBody>
      </p:sp>
    </p:spTree>
    <p:extLst>
      <p:ext uri="{BB962C8B-B14F-4D97-AF65-F5344CB8AC3E}">
        <p14:creationId xmlns:p14="http://schemas.microsoft.com/office/powerpoint/2010/main" val="4153302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2762">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13</a:t>
            </a:fld>
            <a:endParaRPr lang="en-US" dirty="0"/>
          </a:p>
        </p:txBody>
      </p:sp>
    </p:spTree>
    <p:extLst>
      <p:ext uri="{BB962C8B-B14F-4D97-AF65-F5344CB8AC3E}">
        <p14:creationId xmlns:p14="http://schemas.microsoft.com/office/powerpoint/2010/main" val="4044404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 </a:t>
            </a:r>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14</a:t>
            </a:fld>
            <a:endParaRPr lang="en-US" dirty="0"/>
          </a:p>
        </p:txBody>
      </p:sp>
    </p:spTree>
    <p:extLst>
      <p:ext uri="{BB962C8B-B14F-4D97-AF65-F5344CB8AC3E}">
        <p14:creationId xmlns:p14="http://schemas.microsoft.com/office/powerpoint/2010/main" val="73484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F3FB33B-E154-4549-AF96-63791D4813FD}" type="datetime1">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17144E9-22A8-436B-B7E0-EDE63E4B168A}" type="datetime1">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7B2201-0674-4FB0-85AD-65D4D5CF42F5}" type="datetime1">
              <a:rPr lang="en-US" smtClean="0"/>
              <a:t>10/12/2020</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5752A5-98F7-4195-8A4A-A5752E4E6CE1}" type="datetime1">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843075-0A98-430B-805A-C3FFC19539B8}" type="datetime1">
              <a:rPr lang="en-US" smtClean="0"/>
              <a:t>10/12/2020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903C97-7875-48DF-A2A7-8A14F798FABE}" type="datetime1">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DD42B5-5ACD-43C4-89E0-F72161F98D74}" type="datetime1">
              <a:rPr lang="en-US" smtClean="0"/>
              <a:t>10/12/2020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AA7E51-B421-495D-A37A-CC37BA3097C9}" type="datetime1">
              <a:rPr lang="en-US" smtClean="0"/>
              <a:t>10/12/2020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9323-2B3D-4A88-8B07-BCF1FE1A6D7E}" type="datetime1">
              <a:rPr lang="en-US" smtClean="0"/>
              <a:t>10/12/2020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AD83FD6-58F8-4807-89B3-286467433160}" type="datetime1">
              <a:rPr lang="en-US" smtClean="0"/>
              <a:t>10/12/2020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1DBD6-96B4-4F60-916A-8E1C27A0264D}" type="slidenum">
              <a:rPr lang="en-US" smtClean="0"/>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208C21B-7DDD-40CB-82E8-0A23BAA89817}" type="datetime1">
              <a:rPr lang="en-US" smtClean="0"/>
              <a:t>10/12/2020</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3991DBD6-96B4-4F60-916A-8E1C27A0264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63CDCD7-AE94-4297-89E2-D14BFDA942BC}" type="datetime1">
              <a:rPr lang="en-US" smtClean="0"/>
              <a:t>10/12/2020</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991DBD6-96B4-4F60-916A-8E1C27A0264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app.leg.wa.gov/rcw/default.aspx?cite=9A.44.132"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atic99.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pp.leg.wa.gov/RCW/default.aspx?cite=4.24.55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app.leg.wa.gov/rcw/default.aspx?cite=72.09.34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nsopw.gov/en-US/Education/FactsStatistics#sexualabus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sheriffalerts.com/"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hyperlink" Target="http://www.communitynotification.com/cap_main.php?office=54488" TargetMode="External"/><Relationship Id="rId4" Type="http://schemas.openxmlformats.org/officeDocument/2006/relationships/hyperlink" Target="http://www.nsopw.gov/"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wasor.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app.leg.wa.gov/rcw/default.aspx?cite=9a.44.128"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app.leg.wa.gov/RCW/default.aspx?cite=9.94A.030"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app.leg.wa.gov/RCW/default.aspx?cite=9A.88.070" TargetMode="External"/><Relationship Id="rId3" Type="http://schemas.openxmlformats.org/officeDocument/2006/relationships/hyperlink" Target="http://app.leg.wa.gov/rcw/default.aspx?cite=9A.44.128" TargetMode="External"/><Relationship Id="rId7" Type="http://schemas.openxmlformats.org/officeDocument/2006/relationships/hyperlink" Target="http://app.leg.wa.gov/RCW/default.aspx?cite=9.68A.09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app.leg.wa.gov/RCW/default.aspx?cite=9A.40.100" TargetMode="External"/><Relationship Id="rId5" Type="http://schemas.openxmlformats.org/officeDocument/2006/relationships/hyperlink" Target="http://app.leg.wa.gov/RCW/default.aspx?cite=9A.44.096" TargetMode="External"/><Relationship Id="rId10" Type="http://schemas.openxmlformats.org/officeDocument/2006/relationships/hyperlink" Target="http://app.leg.wa.gov/RCW/default.aspx?cite=9A.28" TargetMode="External"/><Relationship Id="rId4" Type="http://schemas.openxmlformats.org/officeDocument/2006/relationships/hyperlink" Target="http://app.leg.wa.gov/RCW/default.aspx?cite=9.94A.030" TargetMode="External"/><Relationship Id="rId9" Type="http://schemas.openxmlformats.org/officeDocument/2006/relationships/hyperlink" Target="http://app.leg.wa.gov/RCW/default.aspx?cite=9A.88.08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app.leg.wa.gov/rcw/default.aspx?cite=9A.44.130" TargetMode="External"/><Relationship Id="rId7" Type="http://schemas.openxmlformats.org/officeDocument/2006/relationships/hyperlink" Target="http://app.leg.wa.gov/RCW/default.aspx?cite=9.94A.03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app.leg.wa.gov/RCW/default.aspx?cite=9A.44.128" TargetMode="External"/><Relationship Id="rId5" Type="http://schemas.openxmlformats.org/officeDocument/2006/relationships/hyperlink" Target="http://app.leg.wa.gov/RCW/default.aspx?cite=71.09" TargetMode="External"/><Relationship Id="rId4" Type="http://schemas.openxmlformats.org/officeDocument/2006/relationships/hyperlink" Target="http://app.leg.wa.gov/RCW/default.aspx?cite=10.7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app.leg.wa.gov/RCW/default.aspx?cite=9A.44.13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247900"/>
            <a:ext cx="8229600" cy="1790700"/>
          </a:xfrm>
        </p:spPr>
        <p:txBody>
          <a:bodyPr>
            <a:normAutofit/>
          </a:bodyPr>
          <a:lstStyle/>
          <a:p>
            <a:pPr algn="ctr"/>
            <a:r>
              <a:rPr lang="en-US" b="1" dirty="0" smtClean="0">
                <a:solidFill>
                  <a:schemeClr val="tx2"/>
                </a:solidFill>
                <a:effectLst>
                  <a:outerShdw blurRad="38100" dist="38100" dir="2700000" algn="tl">
                    <a:srgbClr val="000000">
                      <a:alpha val="43137"/>
                    </a:srgbClr>
                  </a:outerShdw>
                </a:effectLst>
                <a:latin typeface="Corbel Light" panose="020B0303020204020204" pitchFamily="34" charset="0"/>
              </a:rPr>
              <a:t>Sex Offender Registration and Community Notification Meeting</a:t>
            </a:r>
            <a:endParaRPr lang="en-US" dirty="0">
              <a:solidFill>
                <a:schemeClr val="tx2"/>
              </a:solidFill>
              <a:effectLst>
                <a:outerShdw blurRad="38100" dist="38100" dir="2700000" algn="tl">
                  <a:srgbClr val="000000">
                    <a:alpha val="43137"/>
                  </a:srgbClr>
                </a:outerShdw>
              </a:effectLst>
              <a:latin typeface="Corbel Light" panose="020B0303020204020204" pitchFamily="34" charset="0"/>
            </a:endParaRPr>
          </a:p>
        </p:txBody>
      </p:sp>
    </p:spTree>
    <p:extLst>
      <p:ext uri="{BB962C8B-B14F-4D97-AF65-F5344CB8AC3E}">
        <p14:creationId xmlns:p14="http://schemas.microsoft.com/office/powerpoint/2010/main" val="1359413230"/>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if an offender doesn’t register? </a:t>
            </a:r>
            <a:endParaRPr lang="en-US" dirty="0"/>
          </a:p>
        </p:txBody>
      </p:sp>
      <p:sp>
        <p:nvSpPr>
          <p:cNvPr id="5" name="Content Placeholder 4"/>
          <p:cNvSpPr>
            <a:spLocks noGrp="1"/>
          </p:cNvSpPr>
          <p:nvPr>
            <p:ph sz="half" idx="1"/>
          </p:nvPr>
        </p:nvSpPr>
        <p:spPr/>
        <p:txBody>
          <a:bodyPr/>
          <a:lstStyle/>
          <a:p>
            <a:r>
              <a:rPr lang="en-US" dirty="0"/>
              <a:t>Failure to register as sex offender or kidnapping offender—Refusal to provide DNA</a:t>
            </a:r>
            <a:r>
              <a:rPr lang="en-US" dirty="0" smtClean="0"/>
              <a:t>. </a:t>
            </a:r>
          </a:p>
          <a:p>
            <a:endParaRPr lang="en-US" dirty="0" smtClean="0"/>
          </a:p>
          <a:p>
            <a:r>
              <a:rPr lang="en-US" dirty="0" smtClean="0"/>
              <a:t>RCW </a:t>
            </a:r>
            <a:r>
              <a:rPr lang="en-US" dirty="0" smtClean="0">
                <a:hlinkClick r:id="rId3"/>
              </a:rPr>
              <a:t>9A.44.132</a:t>
            </a:r>
            <a:endParaRPr lang="en-US" dirty="0"/>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10</a:t>
            </a:fld>
            <a:endParaRPr lang="en-US" dirty="0"/>
          </a:p>
        </p:txBody>
      </p:sp>
      <p:pic>
        <p:nvPicPr>
          <p:cNvPr id="1029" name="Picture 5" descr="C:\Users\jyoder\AppData\Local\Microsoft\Windows\Temporary Internet Files\Content.IE5\3QSNCNPI\handcuffs[1].png"/>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4716780" y="2134711"/>
            <a:ext cx="3901440" cy="3901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986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risk level? </a:t>
            </a:r>
            <a:endParaRPr lang="en-US" dirty="0"/>
          </a:p>
        </p:txBody>
      </p:sp>
      <p:sp>
        <p:nvSpPr>
          <p:cNvPr id="3" name="Content Placeholder 2"/>
          <p:cNvSpPr>
            <a:spLocks noGrp="1"/>
          </p:cNvSpPr>
          <p:nvPr>
            <p:ph idx="1"/>
          </p:nvPr>
        </p:nvSpPr>
        <p:spPr/>
        <p:txBody>
          <a:bodyPr>
            <a:normAutofit/>
          </a:bodyPr>
          <a:lstStyle/>
          <a:p>
            <a:r>
              <a:rPr lang="en-US" dirty="0" smtClean="0"/>
              <a:t>Risk levels refer to an individual offender’s risk to </a:t>
            </a:r>
            <a:r>
              <a:rPr lang="en-US" b="1" dirty="0" smtClean="0"/>
              <a:t>sexually reoffend within the community at large</a:t>
            </a:r>
            <a:r>
              <a:rPr lang="en-US" dirty="0" smtClean="0"/>
              <a:t>. </a:t>
            </a:r>
          </a:p>
          <a:p>
            <a:endParaRPr lang="en-US" dirty="0"/>
          </a:p>
          <a:p>
            <a:r>
              <a:rPr lang="en-US" dirty="0" smtClean="0"/>
              <a:t>Risk levels are used to determine the level of community notification. </a:t>
            </a:r>
          </a:p>
          <a:p>
            <a:pPr marL="118872" indent="0">
              <a:buNone/>
            </a:pPr>
            <a:endParaRPr lang="en-US" dirty="0" smtClean="0"/>
          </a:p>
        </p:txBody>
      </p:sp>
      <p:sp>
        <p:nvSpPr>
          <p:cNvPr id="4" name="Slide Number Placeholder 3"/>
          <p:cNvSpPr>
            <a:spLocks noGrp="1"/>
          </p:cNvSpPr>
          <p:nvPr>
            <p:ph type="sldNum" sz="quarter" idx="12"/>
          </p:nvPr>
        </p:nvSpPr>
        <p:spPr/>
        <p:txBody>
          <a:bodyPr/>
          <a:lstStyle/>
          <a:p>
            <a:fld id="{3991DBD6-96B4-4F60-916A-8E1C27A0264D}" type="slidenum">
              <a:rPr lang="en-US" smtClean="0"/>
              <a:t>11</a:t>
            </a:fld>
            <a:endParaRPr lang="en-US" dirty="0"/>
          </a:p>
        </p:txBody>
      </p:sp>
    </p:spTree>
    <p:extLst>
      <p:ext uri="{BB962C8B-B14F-4D97-AF65-F5344CB8AC3E}">
        <p14:creationId xmlns:p14="http://schemas.microsoft.com/office/powerpoint/2010/main" val="3090055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risk level determined? </a:t>
            </a:r>
            <a:endParaRPr lang="en-US" dirty="0"/>
          </a:p>
        </p:txBody>
      </p:sp>
      <p:sp>
        <p:nvSpPr>
          <p:cNvPr id="3" name="Content Placeholder 2"/>
          <p:cNvSpPr>
            <a:spLocks noGrp="1"/>
          </p:cNvSpPr>
          <p:nvPr>
            <p:ph idx="1"/>
          </p:nvPr>
        </p:nvSpPr>
        <p:spPr/>
        <p:txBody>
          <a:bodyPr/>
          <a:lstStyle/>
          <a:p>
            <a:r>
              <a:rPr lang="en-US" dirty="0"/>
              <a:t>Risk levels are determined by taking into account several factors about the offender and the nature of his or her crime in order to determine possible risks to the general public. In Washington, we use the </a:t>
            </a:r>
            <a:r>
              <a:rPr lang="en-US" dirty="0">
                <a:hlinkClick r:id="rId3"/>
              </a:rPr>
              <a:t>Static 99R</a:t>
            </a:r>
            <a:r>
              <a:rPr lang="en-US" dirty="0"/>
              <a:t> to determine </a:t>
            </a:r>
            <a:r>
              <a:rPr lang="en-US" dirty="0" smtClean="0"/>
              <a:t>risk for adult offenders and the WSSORLC Tool for juvenile offenders. </a:t>
            </a: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12</a:t>
            </a:fld>
            <a:endParaRPr lang="en-US" dirty="0"/>
          </a:p>
        </p:txBody>
      </p:sp>
    </p:spTree>
    <p:extLst>
      <p:ext uri="{BB962C8B-B14F-4D97-AF65-F5344CB8AC3E}">
        <p14:creationId xmlns:p14="http://schemas.microsoft.com/office/powerpoint/2010/main" val="8241533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I</a:t>
            </a:r>
            <a:endParaRPr lang="en-US" dirty="0"/>
          </a:p>
        </p:txBody>
      </p:sp>
      <p:sp>
        <p:nvSpPr>
          <p:cNvPr id="3" name="Content Placeholder 2"/>
          <p:cNvSpPr>
            <a:spLocks noGrp="1"/>
          </p:cNvSpPr>
          <p:nvPr>
            <p:ph idx="1"/>
          </p:nvPr>
        </p:nvSpPr>
        <p:spPr/>
        <p:txBody>
          <a:bodyPr>
            <a:normAutofit fontScale="77500" lnSpcReduction="20000"/>
          </a:bodyPr>
          <a:lstStyle/>
          <a:p>
            <a:r>
              <a:rPr lang="en-US" dirty="0"/>
              <a:t>Offenders are classified as </a:t>
            </a:r>
            <a:r>
              <a:rPr lang="en-US" b="1" u="sng" dirty="0"/>
              <a:t>level I offenders</a:t>
            </a:r>
            <a:r>
              <a:rPr lang="en-US" b="1" dirty="0"/>
              <a:t> </a:t>
            </a:r>
            <a:r>
              <a:rPr lang="en-US" dirty="0"/>
              <a:t>if his/her risk assessment and other factors indicate s/he is a low risk to sexually reoffend within the community at large.</a:t>
            </a:r>
          </a:p>
          <a:p>
            <a:endParaRPr lang="en-US" dirty="0"/>
          </a:p>
          <a:p>
            <a:r>
              <a:rPr lang="en-US" dirty="0"/>
              <a:t>Level I offenders </a:t>
            </a:r>
            <a:r>
              <a:rPr lang="en-US" i="1" u="sng" dirty="0"/>
              <a:t>are not</a:t>
            </a:r>
            <a:r>
              <a:rPr lang="en-US" i="1" dirty="0"/>
              <a:t> </a:t>
            </a:r>
            <a:r>
              <a:rPr lang="en-US" dirty="0"/>
              <a:t>published on the Washington State Sex Offender Registry. However, out of compliance and homeless level I offenders </a:t>
            </a:r>
            <a:r>
              <a:rPr lang="en-US" i="1" u="sng" dirty="0"/>
              <a:t>are</a:t>
            </a:r>
            <a:r>
              <a:rPr lang="en-US" i="1" dirty="0"/>
              <a:t> </a:t>
            </a:r>
            <a:r>
              <a:rPr lang="en-US" dirty="0"/>
              <a:t>published. For specific information on a level I offender contact local law enforcement. </a:t>
            </a:r>
            <a:endParaRPr lang="en-US" dirty="0" smtClean="0"/>
          </a:p>
          <a:p>
            <a:endParaRPr lang="en-US" dirty="0"/>
          </a:p>
          <a:p>
            <a:r>
              <a:rPr lang="en-US" dirty="0" smtClean="0">
                <a:solidFill>
                  <a:srgbClr val="FF0000"/>
                </a:solidFill>
              </a:rPr>
              <a:t>Please </a:t>
            </a:r>
            <a:r>
              <a:rPr lang="en-US" dirty="0">
                <a:solidFill>
                  <a:srgbClr val="FF0000"/>
                </a:solidFill>
              </a:rPr>
              <a:t>note:</a:t>
            </a:r>
            <a:r>
              <a:rPr lang="en-US" dirty="0"/>
              <a:t> roughly </a:t>
            </a:r>
            <a:r>
              <a:rPr lang="en-US" dirty="0" smtClean="0">
                <a:solidFill>
                  <a:srgbClr val="FF0000"/>
                </a:solidFill>
              </a:rPr>
              <a:t>72%</a:t>
            </a:r>
            <a:r>
              <a:rPr lang="en-US" dirty="0" smtClean="0"/>
              <a:t> </a:t>
            </a:r>
            <a:r>
              <a:rPr lang="en-US" dirty="0"/>
              <a:t>of </a:t>
            </a:r>
            <a:r>
              <a:rPr lang="en-US" dirty="0" smtClean="0"/>
              <a:t>Registered </a:t>
            </a:r>
            <a:r>
              <a:rPr lang="en-US" dirty="0"/>
              <a:t>Sex Offenders </a:t>
            </a:r>
            <a:r>
              <a:rPr lang="en-US" dirty="0" smtClean="0"/>
              <a:t>in Washington State are </a:t>
            </a:r>
            <a:r>
              <a:rPr lang="en-US" dirty="0"/>
              <a:t>Level I </a:t>
            </a:r>
            <a:r>
              <a:rPr lang="en-US" dirty="0" smtClean="0"/>
              <a:t>offenders. Approximately  </a:t>
            </a:r>
            <a:r>
              <a:rPr lang="en-US" dirty="0" smtClean="0">
                <a:solidFill>
                  <a:srgbClr val="FF0000"/>
                </a:solidFill>
              </a:rPr>
              <a:t>23% </a:t>
            </a:r>
            <a:r>
              <a:rPr lang="en-US" dirty="0" smtClean="0"/>
              <a:t>of those are not compliant and published on the Registry.</a:t>
            </a: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13</a:t>
            </a:fld>
            <a:endParaRPr lang="en-US" dirty="0"/>
          </a:p>
        </p:txBody>
      </p:sp>
    </p:spTree>
    <p:extLst>
      <p:ext uri="{BB962C8B-B14F-4D97-AF65-F5344CB8AC3E}">
        <p14:creationId xmlns:p14="http://schemas.microsoft.com/office/powerpoint/2010/main" val="262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Kidnapping Offenders </a:t>
            </a:r>
            <a:endParaRPr lang="en-US" dirty="0"/>
          </a:p>
        </p:txBody>
      </p:sp>
      <p:sp>
        <p:nvSpPr>
          <p:cNvPr id="3" name="Content Placeholder 2"/>
          <p:cNvSpPr>
            <a:spLocks noGrp="1"/>
          </p:cNvSpPr>
          <p:nvPr>
            <p:ph idx="1"/>
          </p:nvPr>
        </p:nvSpPr>
        <p:spPr/>
        <p:txBody>
          <a:bodyPr/>
          <a:lstStyle/>
          <a:p>
            <a:r>
              <a:rPr lang="en-US" dirty="0" smtClean="0"/>
              <a:t>In 1997, Registration for Kidnapping and Unlawful Imprisonment were added to Sex Offender Registration Laws. </a:t>
            </a:r>
          </a:p>
          <a:p>
            <a:endParaRPr lang="en-US" dirty="0"/>
          </a:p>
          <a:p>
            <a:r>
              <a:rPr lang="en-US" dirty="0" smtClean="0"/>
              <a:t>RCW </a:t>
            </a:r>
            <a:r>
              <a:rPr lang="en-US" dirty="0" smtClean="0">
                <a:hlinkClick r:id="rId3"/>
              </a:rPr>
              <a:t>4.24.550(5)(a) </a:t>
            </a:r>
            <a:r>
              <a:rPr lang="en-US" dirty="0" smtClean="0"/>
              <a:t>requires all kidnapping offenders be posted on the public website. </a:t>
            </a:r>
          </a:p>
          <a:p>
            <a:endParaRPr lang="en-US" dirty="0"/>
          </a:p>
          <a:p>
            <a:r>
              <a:rPr lang="en-US" dirty="0" smtClean="0"/>
              <a:t>There are currently </a:t>
            </a:r>
            <a:r>
              <a:rPr lang="en-US" dirty="0" smtClean="0">
                <a:solidFill>
                  <a:srgbClr val="FF0000"/>
                </a:solidFill>
              </a:rPr>
              <a:t>142 </a:t>
            </a:r>
            <a:r>
              <a:rPr lang="en-US" dirty="0" smtClean="0"/>
              <a:t>active kidnapping offenders registered in Washington State. </a:t>
            </a:r>
          </a:p>
        </p:txBody>
      </p:sp>
      <p:sp>
        <p:nvSpPr>
          <p:cNvPr id="4" name="Slide Number Placeholder 3"/>
          <p:cNvSpPr>
            <a:spLocks noGrp="1"/>
          </p:cNvSpPr>
          <p:nvPr>
            <p:ph type="sldNum" sz="quarter" idx="12"/>
          </p:nvPr>
        </p:nvSpPr>
        <p:spPr/>
        <p:txBody>
          <a:bodyPr/>
          <a:lstStyle/>
          <a:p>
            <a:fld id="{3991DBD6-96B4-4F60-916A-8E1C27A0264D}" type="slidenum">
              <a:rPr lang="en-US" smtClean="0"/>
              <a:t>14</a:t>
            </a:fld>
            <a:endParaRPr lang="en-US" dirty="0"/>
          </a:p>
        </p:txBody>
      </p:sp>
    </p:spTree>
    <p:extLst>
      <p:ext uri="{BB962C8B-B14F-4D97-AF65-F5344CB8AC3E}">
        <p14:creationId xmlns:p14="http://schemas.microsoft.com/office/powerpoint/2010/main" val="1504897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II</a:t>
            </a:r>
            <a:endParaRPr lang="en-US" dirty="0"/>
          </a:p>
        </p:txBody>
      </p:sp>
      <p:sp>
        <p:nvSpPr>
          <p:cNvPr id="3" name="Content Placeholder 2"/>
          <p:cNvSpPr>
            <a:spLocks noGrp="1"/>
          </p:cNvSpPr>
          <p:nvPr>
            <p:ph idx="1"/>
          </p:nvPr>
        </p:nvSpPr>
        <p:spPr/>
        <p:txBody>
          <a:bodyPr>
            <a:normAutofit lnSpcReduction="10000"/>
          </a:bodyPr>
          <a:lstStyle/>
          <a:p>
            <a:r>
              <a:rPr lang="en-US" dirty="0"/>
              <a:t>Offenders are classified as </a:t>
            </a:r>
            <a:r>
              <a:rPr lang="en-US" b="1" u="sng" dirty="0"/>
              <a:t>level II offenders</a:t>
            </a:r>
            <a:r>
              <a:rPr lang="en-US" b="1" dirty="0"/>
              <a:t> </a:t>
            </a:r>
            <a:r>
              <a:rPr lang="en-US" dirty="0"/>
              <a:t>if his/her risk assessment and other factors indicate s/he is a moderate risk to sexually reoffend within the community at large. Level II offenders </a:t>
            </a:r>
            <a:r>
              <a:rPr lang="en-US" i="1" u="sng" dirty="0"/>
              <a:t>are</a:t>
            </a:r>
            <a:r>
              <a:rPr lang="en-US" dirty="0"/>
              <a:t> published on the Washington State Sex offender Registry. </a:t>
            </a:r>
            <a:endParaRPr lang="en-US" dirty="0" smtClean="0"/>
          </a:p>
          <a:p>
            <a:endParaRPr lang="en-US" dirty="0"/>
          </a:p>
          <a:p>
            <a:r>
              <a:rPr lang="en-US" dirty="0">
                <a:solidFill>
                  <a:srgbClr val="FF0000"/>
                </a:solidFill>
              </a:rPr>
              <a:t>Please note:</a:t>
            </a:r>
            <a:r>
              <a:rPr lang="en-US" dirty="0"/>
              <a:t> roughly </a:t>
            </a:r>
            <a:r>
              <a:rPr lang="en-US" dirty="0" smtClean="0">
                <a:solidFill>
                  <a:srgbClr val="FF0000"/>
                </a:solidFill>
              </a:rPr>
              <a:t>16%</a:t>
            </a:r>
            <a:r>
              <a:rPr lang="en-US" dirty="0" smtClean="0"/>
              <a:t> </a:t>
            </a:r>
            <a:r>
              <a:rPr lang="en-US" dirty="0"/>
              <a:t>of Registered Sex Offenders </a:t>
            </a:r>
            <a:r>
              <a:rPr lang="en-US" dirty="0" smtClean="0"/>
              <a:t>in </a:t>
            </a:r>
            <a:r>
              <a:rPr lang="en-US" dirty="0"/>
              <a:t>Washington State are Level </a:t>
            </a:r>
            <a:r>
              <a:rPr lang="en-US" dirty="0" smtClean="0"/>
              <a:t>II offenders.</a:t>
            </a: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15</a:t>
            </a:fld>
            <a:endParaRPr lang="en-US" dirty="0"/>
          </a:p>
        </p:txBody>
      </p:sp>
    </p:spTree>
    <p:extLst>
      <p:ext uri="{BB962C8B-B14F-4D97-AF65-F5344CB8AC3E}">
        <p14:creationId xmlns:p14="http://schemas.microsoft.com/office/powerpoint/2010/main" val="1427026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III </a:t>
            </a:r>
            <a:endParaRPr lang="en-US" dirty="0"/>
          </a:p>
        </p:txBody>
      </p:sp>
      <p:sp>
        <p:nvSpPr>
          <p:cNvPr id="3" name="Content Placeholder 2"/>
          <p:cNvSpPr>
            <a:spLocks noGrp="1"/>
          </p:cNvSpPr>
          <p:nvPr>
            <p:ph idx="1"/>
          </p:nvPr>
        </p:nvSpPr>
        <p:spPr/>
        <p:txBody>
          <a:bodyPr>
            <a:normAutofit lnSpcReduction="10000"/>
          </a:bodyPr>
          <a:lstStyle/>
          <a:p>
            <a:r>
              <a:rPr lang="en-US" dirty="0"/>
              <a:t>Offenders are classified as </a:t>
            </a:r>
            <a:r>
              <a:rPr lang="en-US" b="1" u="sng" dirty="0"/>
              <a:t>level III offenders</a:t>
            </a:r>
            <a:r>
              <a:rPr lang="en-US" dirty="0"/>
              <a:t> if his/her risk assessment and other factors indicate s/he is a high risk to sexually reoffend within the community at large. Level III offenders </a:t>
            </a:r>
            <a:r>
              <a:rPr lang="en-US" i="1" u="sng" dirty="0"/>
              <a:t>are</a:t>
            </a:r>
            <a:r>
              <a:rPr lang="en-US" dirty="0"/>
              <a:t> published on the Washington State Sex offender Registry. </a:t>
            </a:r>
            <a:endParaRPr lang="en-US" dirty="0" smtClean="0"/>
          </a:p>
          <a:p>
            <a:endParaRPr lang="en-US" dirty="0"/>
          </a:p>
          <a:p>
            <a:r>
              <a:rPr lang="en-US" dirty="0">
                <a:solidFill>
                  <a:srgbClr val="FF0000"/>
                </a:solidFill>
              </a:rPr>
              <a:t>Please note:</a:t>
            </a:r>
            <a:r>
              <a:rPr lang="en-US" dirty="0"/>
              <a:t> roughly </a:t>
            </a:r>
            <a:r>
              <a:rPr lang="en-US" dirty="0">
                <a:solidFill>
                  <a:srgbClr val="FF0000"/>
                </a:solidFill>
              </a:rPr>
              <a:t>8</a:t>
            </a:r>
            <a:r>
              <a:rPr lang="en-US" dirty="0" smtClean="0">
                <a:solidFill>
                  <a:srgbClr val="FF0000"/>
                </a:solidFill>
              </a:rPr>
              <a:t>%</a:t>
            </a:r>
            <a:r>
              <a:rPr lang="en-US" dirty="0" smtClean="0"/>
              <a:t> </a:t>
            </a:r>
            <a:r>
              <a:rPr lang="en-US" dirty="0"/>
              <a:t>of Registered Sex Offenders </a:t>
            </a:r>
            <a:r>
              <a:rPr lang="en-US" dirty="0" smtClean="0"/>
              <a:t>in </a:t>
            </a:r>
            <a:r>
              <a:rPr lang="en-US" dirty="0"/>
              <a:t>Washington State are Level </a:t>
            </a:r>
            <a:r>
              <a:rPr lang="en-US" dirty="0" smtClean="0"/>
              <a:t>III </a:t>
            </a:r>
            <a:r>
              <a:rPr lang="en-US" dirty="0"/>
              <a:t>offenders.</a:t>
            </a:r>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16</a:t>
            </a:fld>
            <a:endParaRPr lang="en-US" dirty="0"/>
          </a:p>
        </p:txBody>
      </p:sp>
    </p:spTree>
    <p:extLst>
      <p:ext uri="{BB962C8B-B14F-4D97-AF65-F5344CB8AC3E}">
        <p14:creationId xmlns:p14="http://schemas.microsoft.com/office/powerpoint/2010/main" val="1404247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End of Sentence Review Committee</a:t>
            </a:r>
            <a:endParaRPr lang="en-US" dirty="0"/>
          </a:p>
        </p:txBody>
      </p:sp>
      <p:sp>
        <p:nvSpPr>
          <p:cNvPr id="3" name="Content Placeholder 2"/>
          <p:cNvSpPr>
            <a:spLocks noGrp="1"/>
          </p:cNvSpPr>
          <p:nvPr>
            <p:ph idx="1"/>
          </p:nvPr>
        </p:nvSpPr>
        <p:spPr/>
        <p:txBody>
          <a:bodyPr>
            <a:normAutofit fontScale="92500" lnSpcReduction="20000"/>
          </a:bodyPr>
          <a:lstStyle/>
          <a:p>
            <a:r>
              <a:rPr lang="en-US" dirty="0"/>
              <a:t>RCW </a:t>
            </a:r>
            <a:r>
              <a:rPr lang="en-US" dirty="0">
                <a:hlinkClick r:id="rId3"/>
              </a:rPr>
              <a:t>72.09.345</a:t>
            </a:r>
            <a:r>
              <a:rPr lang="en-US" dirty="0"/>
              <a:t> requires an “End of Sentence Review Committee” to review every sex offender prior to release from </a:t>
            </a:r>
            <a:r>
              <a:rPr lang="en-US" dirty="0" smtClean="0"/>
              <a:t>confinement in a state facility. </a:t>
            </a:r>
          </a:p>
          <a:p>
            <a:endParaRPr lang="en-US" dirty="0"/>
          </a:p>
          <a:p>
            <a:r>
              <a:rPr lang="en-US" dirty="0" smtClean="0"/>
              <a:t>The </a:t>
            </a:r>
            <a:r>
              <a:rPr lang="en-US" dirty="0"/>
              <a:t>End of Sentence Review Committee makes level recommendations to Law Enforcement </a:t>
            </a:r>
            <a:r>
              <a:rPr lang="en-US" dirty="0" smtClean="0"/>
              <a:t>and additional agency referrals upon </a:t>
            </a:r>
            <a:r>
              <a:rPr lang="en-US" dirty="0"/>
              <a:t>release. </a:t>
            </a:r>
          </a:p>
          <a:p>
            <a:pPr marL="118872" indent="0">
              <a:buNone/>
            </a:pPr>
            <a:endParaRPr lang="en-US" dirty="0"/>
          </a:p>
          <a:p>
            <a:r>
              <a:rPr lang="en-US" dirty="0" smtClean="0"/>
              <a:t>The </a:t>
            </a:r>
            <a:r>
              <a:rPr lang="en-US" dirty="0"/>
              <a:t>End of Sentence Review Committee </a:t>
            </a:r>
            <a:r>
              <a:rPr lang="en-US" dirty="0" smtClean="0"/>
              <a:t>reviews over 1,000 </a:t>
            </a:r>
            <a:r>
              <a:rPr lang="en-US" dirty="0"/>
              <a:t>cases prior to </a:t>
            </a:r>
            <a:r>
              <a:rPr lang="en-US" dirty="0" smtClean="0"/>
              <a:t>release every year. </a:t>
            </a:r>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17</a:t>
            </a:fld>
            <a:endParaRPr lang="en-US" dirty="0"/>
          </a:p>
        </p:txBody>
      </p:sp>
    </p:spTree>
    <p:extLst>
      <p:ext uri="{BB962C8B-B14F-4D97-AF65-F5344CB8AC3E}">
        <p14:creationId xmlns:p14="http://schemas.microsoft.com/office/powerpoint/2010/main" val="4000382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Sexually Violent Predators </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smtClean="0"/>
              <a:t>A sexually violent predator is a </a:t>
            </a:r>
            <a:r>
              <a:rPr lang="en-US" dirty="0"/>
              <a:t>person who has been convicted or charged with a </a:t>
            </a:r>
            <a:r>
              <a:rPr lang="en-US" dirty="0" smtClean="0"/>
              <a:t>sexually violent offense and </a:t>
            </a:r>
            <a:r>
              <a:rPr lang="en-US" dirty="0"/>
              <a:t>who suffers from a mental abnormality or personality disorder which makes them likely to engage in predatory acts of sexual violence if not confined in a secure facility.</a:t>
            </a:r>
          </a:p>
          <a:p>
            <a:pPr marL="118872" indent="0">
              <a:buNone/>
            </a:pPr>
            <a:endParaRPr lang="en-US" dirty="0"/>
          </a:p>
          <a:p>
            <a:endParaRPr lang="en-US" dirty="0"/>
          </a:p>
          <a:p>
            <a:r>
              <a:rPr lang="en-US" dirty="0" smtClean="0"/>
              <a:t>If </a:t>
            </a:r>
            <a:r>
              <a:rPr lang="en-US" dirty="0"/>
              <a:t>the End of Sentence Review Committee finds that an individual </a:t>
            </a:r>
            <a:r>
              <a:rPr lang="en-US" dirty="0" smtClean="0"/>
              <a:t>appears to meet </a:t>
            </a:r>
            <a:r>
              <a:rPr lang="en-US" dirty="0"/>
              <a:t>the legal definition of a sexually violent predator, </a:t>
            </a:r>
            <a:r>
              <a:rPr lang="en-US" dirty="0" smtClean="0"/>
              <a:t>a referral is made to the prosecutor for possible civil commitment under RCW 71.09 and then evaluated to determine if the individual actually meets criteria for commitment.</a:t>
            </a:r>
          </a:p>
          <a:p>
            <a:pPr marL="118872" indent="0">
              <a:buNone/>
            </a:pP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18</a:t>
            </a:fld>
            <a:endParaRPr lang="en-US" dirty="0"/>
          </a:p>
        </p:txBody>
      </p:sp>
    </p:spTree>
    <p:extLst>
      <p:ext uri="{BB962C8B-B14F-4D97-AF65-F5344CB8AC3E}">
        <p14:creationId xmlns:p14="http://schemas.microsoft.com/office/powerpoint/2010/main" val="1746651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71.09.096 Less Restrictive Alternatives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Courts or a jury determine if a conditional release to LRA is in the best interest of the person and includes conditions that adequately protect the community. </a:t>
            </a:r>
          </a:p>
          <a:p>
            <a:r>
              <a:rPr lang="en-US" dirty="0" smtClean="0"/>
              <a:t>DOC is court ordered to investigate any LRA address proposals and recommend additional conditions. DOC cannot approve or deny </a:t>
            </a:r>
            <a:r>
              <a:rPr lang="en-US" smtClean="0"/>
              <a:t>these proposals.</a:t>
            </a:r>
            <a:endParaRPr lang="en-US" dirty="0" smtClean="0"/>
          </a:p>
          <a:p>
            <a:r>
              <a:rPr lang="en-US" dirty="0" smtClean="0"/>
              <a:t>Court imposes the conditions in a conditional release order.  This also orders DOC to supervise and participate in a transition team specific to the offender (TT includes: DOC, DSHS and the treatment provider)</a:t>
            </a:r>
          </a:p>
          <a:p>
            <a:pPr marL="118872" indent="0">
              <a:buNone/>
            </a:pP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19</a:t>
            </a:fld>
            <a:endParaRPr lang="en-US" dirty="0"/>
          </a:p>
        </p:txBody>
      </p:sp>
    </p:spTree>
    <p:extLst>
      <p:ext uri="{BB962C8B-B14F-4D97-AF65-F5344CB8AC3E}">
        <p14:creationId xmlns:p14="http://schemas.microsoft.com/office/powerpoint/2010/main" val="2771644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2728"/>
          </a:xfrm>
        </p:spPr>
        <p:txBody>
          <a:bodyPr>
            <a:normAutofit/>
          </a:bodyPr>
          <a:lstStyle/>
          <a:p>
            <a:pPr algn="ctr"/>
            <a:r>
              <a:rPr lang="en-US" b="1" dirty="0" smtClean="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rPr>
              <a:t>Who are the Sex Offenders?</a:t>
            </a:r>
            <a:endParaRPr lang="en-US" dirty="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457200" y="2240280"/>
            <a:ext cx="8229600" cy="3627120"/>
          </a:xfrm>
        </p:spPr>
        <p:txBody>
          <a:bodyPr>
            <a:normAutofit fontScale="77500" lnSpcReduction="20000"/>
          </a:bodyPr>
          <a:lstStyle/>
          <a:p>
            <a:pPr marL="118872" indent="0">
              <a:buNone/>
            </a:pPr>
            <a:r>
              <a:rPr lang="en-US" dirty="0" smtClean="0">
                <a:latin typeface="Corbel" panose="020B0503020204020204" pitchFamily="34" charset="0"/>
              </a:rPr>
              <a:t>Sex offense statistics from the NSOPW: </a:t>
            </a:r>
          </a:p>
          <a:p>
            <a:r>
              <a:rPr lang="en-US" dirty="0" smtClean="0">
                <a:latin typeface="Corbel" panose="020B0503020204020204" pitchFamily="34" charset="0"/>
              </a:rPr>
              <a:t>An estimated 60% of perpetrators of sexual abuse are known to the child but are not family members, e.g. family friends, babysitters, child care providers, neighbors, etc.</a:t>
            </a:r>
          </a:p>
          <a:p>
            <a:r>
              <a:rPr lang="en-US" dirty="0" smtClean="0">
                <a:latin typeface="Corbel" panose="020B0503020204020204" pitchFamily="34" charset="0"/>
              </a:rPr>
              <a:t>About 30% of perpetrators of child sexual abuse are family members.</a:t>
            </a:r>
          </a:p>
          <a:p>
            <a:r>
              <a:rPr lang="en-US" dirty="0" smtClean="0">
                <a:latin typeface="Corbel" panose="020B0503020204020204" pitchFamily="34" charset="0"/>
              </a:rPr>
              <a:t>Only about 10% of perpetrators of child sexual abuse are strangers to the child. </a:t>
            </a:r>
          </a:p>
          <a:p>
            <a:r>
              <a:rPr lang="en-US" dirty="0" smtClean="0">
                <a:latin typeface="Corbel" panose="020B0503020204020204" pitchFamily="34" charset="0"/>
              </a:rPr>
              <a:t>Approximately 30% of sexual assault cases are ever reported to authorities</a:t>
            </a:r>
          </a:p>
        </p:txBody>
      </p:sp>
      <p:sp>
        <p:nvSpPr>
          <p:cNvPr id="4" name="TextBox 3"/>
          <p:cNvSpPr txBox="1"/>
          <p:nvPr/>
        </p:nvSpPr>
        <p:spPr>
          <a:xfrm>
            <a:off x="609600" y="5715000"/>
            <a:ext cx="7696200" cy="646331"/>
          </a:xfrm>
          <a:prstGeom prst="rect">
            <a:avLst/>
          </a:prstGeom>
          <a:noFill/>
        </p:spPr>
        <p:txBody>
          <a:bodyPr wrap="square" rtlCol="0">
            <a:spAutoFit/>
          </a:bodyPr>
          <a:lstStyle/>
          <a:p>
            <a:r>
              <a:rPr lang="en-US" dirty="0" smtClean="0"/>
              <a:t>For more statistics on sexual abuse </a:t>
            </a:r>
            <a:r>
              <a:rPr lang="en-US" dirty="0"/>
              <a:t>please visit: </a:t>
            </a:r>
            <a:r>
              <a:rPr lang="en-US" dirty="0">
                <a:hlinkClick r:id="rId2"/>
              </a:rPr>
              <a:t>https://</a:t>
            </a:r>
            <a:r>
              <a:rPr lang="en-US" dirty="0" smtClean="0">
                <a:hlinkClick r:id="rId2"/>
              </a:rPr>
              <a:t>www.nsopw.gov/en-US/Education/FactsStatistics#sexualabuse</a:t>
            </a:r>
            <a:r>
              <a:rPr lang="en-US" dirty="0" smtClean="0"/>
              <a:t> </a:t>
            </a:r>
            <a:endParaRPr lang="en-US" dirty="0"/>
          </a:p>
        </p:txBody>
      </p:sp>
    </p:spTree>
    <p:extLst>
      <p:ext uri="{BB962C8B-B14F-4D97-AF65-F5344CB8AC3E}">
        <p14:creationId xmlns:p14="http://schemas.microsoft.com/office/powerpoint/2010/main" val="4286236319"/>
      </p:ext>
    </p:extLst>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Commitment Center</a:t>
            </a:r>
            <a:endParaRPr lang="en-US" dirty="0"/>
          </a:p>
        </p:txBody>
      </p:sp>
      <p:sp>
        <p:nvSpPr>
          <p:cNvPr id="10" name="Content Placeholder 9"/>
          <p:cNvSpPr>
            <a:spLocks noGrp="1"/>
          </p:cNvSpPr>
          <p:nvPr>
            <p:ph sz="half" idx="1"/>
          </p:nvPr>
        </p:nvSpPr>
        <p:spPr/>
        <p:txBody>
          <a:bodyPr>
            <a:normAutofit lnSpcReduction="10000"/>
          </a:bodyPr>
          <a:lstStyle/>
          <a:p>
            <a:pPr marL="118872" indent="0">
              <a:buNone/>
            </a:pPr>
            <a:r>
              <a:rPr lang="en-US" dirty="0"/>
              <a:t>The Department of Social and Health Services (DSHS) operates Special Commitment Center (SCC) programs that provide specialized mental health treatment for civilly committed sex offenders who have completed their prison sentences.</a:t>
            </a:r>
          </a:p>
        </p:txBody>
      </p:sp>
      <p:pic>
        <p:nvPicPr>
          <p:cNvPr id="13" name="Content Placeholder 1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2871894"/>
            <a:ext cx="4038600" cy="2427074"/>
          </a:xfrm>
          <a:ln>
            <a:solidFill>
              <a:schemeClr val="tx2">
                <a:lumMod val="60000"/>
                <a:lumOff val="40000"/>
              </a:schemeClr>
            </a:solidFill>
          </a:ln>
        </p:spPr>
      </p:pic>
      <p:sp>
        <p:nvSpPr>
          <p:cNvPr id="4" name="Slide Number Placeholder 3"/>
          <p:cNvSpPr>
            <a:spLocks noGrp="1"/>
          </p:cNvSpPr>
          <p:nvPr>
            <p:ph type="sldNum" sz="quarter" idx="12"/>
          </p:nvPr>
        </p:nvSpPr>
        <p:spPr/>
        <p:txBody>
          <a:bodyPr/>
          <a:lstStyle/>
          <a:p>
            <a:fld id="{3991DBD6-96B4-4F60-916A-8E1C27A0264D}" type="slidenum">
              <a:rPr lang="en-US" smtClean="0"/>
              <a:t>20</a:t>
            </a:fld>
            <a:endParaRPr lang="en-US" dirty="0"/>
          </a:p>
        </p:txBody>
      </p:sp>
    </p:spTree>
    <p:extLst>
      <p:ext uri="{BB962C8B-B14F-4D97-AF65-F5344CB8AC3E}">
        <p14:creationId xmlns:p14="http://schemas.microsoft.com/office/powerpoint/2010/main" val="2890930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Notification Methods </a:t>
            </a:r>
            <a:endParaRPr lang="en-US" dirty="0"/>
          </a:p>
        </p:txBody>
      </p:sp>
      <p:sp>
        <p:nvSpPr>
          <p:cNvPr id="3" name="Content Placeholder 2"/>
          <p:cNvSpPr>
            <a:spLocks noGrp="1"/>
          </p:cNvSpPr>
          <p:nvPr>
            <p:ph idx="1"/>
          </p:nvPr>
        </p:nvSpPr>
        <p:spPr/>
        <p:txBody>
          <a:bodyPr/>
          <a:lstStyle/>
          <a:p>
            <a:r>
              <a:rPr lang="en-US" dirty="0" smtClean="0"/>
              <a:t>Sex Offender Public Websites</a:t>
            </a:r>
          </a:p>
          <a:p>
            <a:endParaRPr lang="en-US" dirty="0" smtClean="0"/>
          </a:p>
          <a:p>
            <a:r>
              <a:rPr lang="en-US" dirty="0" smtClean="0"/>
              <a:t>Notification Flyers / Post Cards</a:t>
            </a:r>
          </a:p>
          <a:p>
            <a:endParaRPr lang="en-US" dirty="0" smtClean="0"/>
          </a:p>
          <a:p>
            <a:r>
              <a:rPr lang="en-US" dirty="0" smtClean="0"/>
              <a:t>Community Education Forums </a:t>
            </a:r>
          </a:p>
          <a:p>
            <a:endParaRPr lang="en-US" dirty="0" smtClean="0"/>
          </a:p>
          <a:p>
            <a:r>
              <a:rPr lang="en-US" dirty="0" smtClean="0"/>
              <a:t>Media Releases</a:t>
            </a: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21</a:t>
            </a:fld>
            <a:endParaRPr lang="en-US" dirty="0"/>
          </a:p>
        </p:txBody>
      </p:sp>
    </p:spTree>
    <p:extLst>
      <p:ext uri="{BB962C8B-B14F-4D97-AF65-F5344CB8AC3E}">
        <p14:creationId xmlns:p14="http://schemas.microsoft.com/office/powerpoint/2010/main" val="3916077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Sex Offender Public Websites</a:t>
            </a:r>
            <a:endParaRPr lang="en-US" dirty="0"/>
          </a:p>
        </p:txBody>
      </p:sp>
      <p:sp>
        <p:nvSpPr>
          <p:cNvPr id="3" name="Content Placeholder 2"/>
          <p:cNvSpPr>
            <a:spLocks noGrp="1"/>
          </p:cNvSpPr>
          <p:nvPr>
            <p:ph sz="half" idx="1"/>
          </p:nvPr>
        </p:nvSpPr>
        <p:spPr/>
        <p:txBody>
          <a:bodyPr>
            <a:normAutofit/>
          </a:bodyPr>
          <a:lstStyle/>
          <a:p>
            <a:r>
              <a:rPr lang="en-US" dirty="0" smtClean="0"/>
              <a:t>Washington State: </a:t>
            </a:r>
            <a:r>
              <a:rPr lang="en-US" dirty="0" smtClean="0">
                <a:hlinkClick r:id="rId3"/>
              </a:rPr>
              <a:t>www.sheriffalerts.com</a:t>
            </a:r>
            <a:endParaRPr lang="en-US" dirty="0" smtClean="0"/>
          </a:p>
          <a:p>
            <a:endParaRPr lang="en-US" dirty="0" smtClean="0"/>
          </a:p>
          <a:p>
            <a:r>
              <a:rPr lang="en-US" dirty="0" smtClean="0"/>
              <a:t>National: </a:t>
            </a:r>
            <a:r>
              <a:rPr lang="en-US" dirty="0" smtClean="0">
                <a:hlinkClick r:id="rId4"/>
              </a:rPr>
              <a:t>www.nsopw.gov</a:t>
            </a:r>
            <a:r>
              <a:rPr lang="en-US" dirty="0" smtClean="0"/>
              <a:t> </a:t>
            </a:r>
          </a:p>
          <a:p>
            <a:pPr lvl="1"/>
            <a:r>
              <a:rPr lang="en-US" dirty="0" smtClean="0"/>
              <a:t>The WA website feeds directly into the National website.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22</a:t>
            </a:fld>
            <a:endParaRPr lang="en-US" dirty="0"/>
          </a:p>
        </p:txBody>
      </p:sp>
      <p:pic>
        <p:nvPicPr>
          <p:cNvPr id="7" name="Picture 6">
            <a:hlinkClick r:id="rId5"/>
          </p:cNvPr>
          <p:cNvPicPr>
            <a:picLocks noChangeAspect="1"/>
          </p:cNvPicPr>
          <p:nvPr/>
        </p:nvPicPr>
        <p:blipFill>
          <a:blip r:embed="rId6"/>
          <a:stretch>
            <a:fillRect/>
          </a:stretch>
        </p:blipFill>
        <p:spPr>
          <a:xfrm>
            <a:off x="4151613" y="2971800"/>
            <a:ext cx="4543425" cy="3217801"/>
          </a:xfrm>
          <a:prstGeom prst="rect">
            <a:avLst/>
          </a:prstGeom>
        </p:spPr>
      </p:pic>
    </p:spTree>
    <p:extLst>
      <p:ext uri="{BB962C8B-B14F-4D97-AF65-F5344CB8AC3E}">
        <p14:creationId xmlns:p14="http://schemas.microsoft.com/office/powerpoint/2010/main" val="13912359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on the Website? </a:t>
            </a:r>
            <a:endParaRPr lang="en-US" dirty="0"/>
          </a:p>
        </p:txBody>
      </p:sp>
      <p:sp>
        <p:nvSpPr>
          <p:cNvPr id="3" name="Text Placeholder 2"/>
          <p:cNvSpPr>
            <a:spLocks noGrp="1"/>
          </p:cNvSpPr>
          <p:nvPr>
            <p:ph type="body" idx="1"/>
          </p:nvPr>
        </p:nvSpPr>
        <p:spPr/>
        <p:txBody>
          <a:bodyPr/>
          <a:lstStyle/>
          <a:p>
            <a:r>
              <a:rPr lang="en-US" u="sng" dirty="0" smtClean="0"/>
              <a:t>On the web</a:t>
            </a:r>
            <a:endParaRPr lang="en-US" u="sng" dirty="0"/>
          </a:p>
        </p:txBody>
      </p:sp>
      <p:sp>
        <p:nvSpPr>
          <p:cNvPr id="5" name="Text Placeholder 4"/>
          <p:cNvSpPr>
            <a:spLocks noGrp="1"/>
          </p:cNvSpPr>
          <p:nvPr>
            <p:ph type="body" sz="quarter" idx="3"/>
          </p:nvPr>
        </p:nvSpPr>
        <p:spPr/>
        <p:txBody>
          <a:bodyPr/>
          <a:lstStyle/>
          <a:p>
            <a:r>
              <a:rPr lang="en-US" u="sng" dirty="0" smtClean="0"/>
              <a:t>Not on the web</a:t>
            </a:r>
            <a:endParaRPr lang="en-US" u="sng" dirty="0"/>
          </a:p>
        </p:txBody>
      </p:sp>
      <p:sp>
        <p:nvSpPr>
          <p:cNvPr id="6" name="Content Placeholder 5"/>
          <p:cNvSpPr>
            <a:spLocks noGrp="1"/>
          </p:cNvSpPr>
          <p:nvPr>
            <p:ph sz="quarter" idx="4"/>
          </p:nvPr>
        </p:nvSpPr>
        <p:spPr/>
        <p:txBody>
          <a:bodyPr>
            <a:normAutofit lnSpcReduction="10000"/>
          </a:bodyPr>
          <a:lstStyle/>
          <a:p>
            <a:r>
              <a:rPr lang="en-US" dirty="0" smtClean="0"/>
              <a:t>Specific Victim Information</a:t>
            </a:r>
          </a:p>
          <a:p>
            <a:endParaRPr lang="en-US" dirty="0"/>
          </a:p>
          <a:p>
            <a:r>
              <a:rPr lang="en-US" dirty="0" smtClean="0"/>
              <a:t>Level I Offenders*</a:t>
            </a:r>
          </a:p>
          <a:p>
            <a:endParaRPr lang="en-US" dirty="0"/>
          </a:p>
          <a:p>
            <a:r>
              <a:rPr lang="en-US" dirty="0" smtClean="0"/>
              <a:t>Exact Addresses</a:t>
            </a:r>
          </a:p>
          <a:p>
            <a:endParaRPr lang="en-US" dirty="0"/>
          </a:p>
          <a:p>
            <a:r>
              <a:rPr lang="en-US" dirty="0" smtClean="0"/>
              <a:t>Employment Details</a:t>
            </a:r>
          </a:p>
          <a:p>
            <a:endParaRPr lang="en-US" dirty="0"/>
          </a:p>
          <a:p>
            <a:r>
              <a:rPr lang="en-US" dirty="0" smtClean="0"/>
              <a:t>Social Security #’s </a:t>
            </a:r>
          </a:p>
          <a:p>
            <a:endParaRPr lang="en-US" dirty="0"/>
          </a:p>
          <a:p>
            <a:r>
              <a:rPr lang="en-US" dirty="0" smtClean="0"/>
              <a:t>Specific DOBs </a:t>
            </a: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23</a:t>
            </a:fld>
            <a:endParaRPr lang="en-US" dirty="0"/>
          </a:p>
        </p:txBody>
      </p:sp>
      <p:sp>
        <p:nvSpPr>
          <p:cNvPr id="7" name="Content Placeholder 6"/>
          <p:cNvSpPr>
            <a:spLocks noGrp="1"/>
          </p:cNvSpPr>
          <p:nvPr>
            <p:ph sz="half" idx="2"/>
          </p:nvPr>
        </p:nvSpPr>
        <p:spPr/>
        <p:txBody>
          <a:bodyPr/>
          <a:lstStyle/>
          <a:p>
            <a:r>
              <a:rPr lang="en-US" dirty="0" smtClean="0"/>
              <a:t>Name</a:t>
            </a:r>
          </a:p>
          <a:p>
            <a:endParaRPr lang="en-US" dirty="0"/>
          </a:p>
          <a:p>
            <a:r>
              <a:rPr lang="en-US" dirty="0" smtClean="0"/>
              <a:t>Relevant </a:t>
            </a:r>
            <a:r>
              <a:rPr lang="en-US" dirty="0"/>
              <a:t>criminal </a:t>
            </a:r>
            <a:r>
              <a:rPr lang="en-US" dirty="0" smtClean="0"/>
              <a:t>convictions</a:t>
            </a:r>
          </a:p>
          <a:p>
            <a:endParaRPr lang="en-US" dirty="0"/>
          </a:p>
          <a:p>
            <a:r>
              <a:rPr lang="en-US" dirty="0" smtClean="0"/>
              <a:t>Address by hundred </a:t>
            </a:r>
            <a:r>
              <a:rPr lang="en-US" dirty="0"/>
              <a:t>block</a:t>
            </a:r>
          </a:p>
          <a:p>
            <a:endParaRPr lang="en-US" dirty="0" smtClean="0"/>
          </a:p>
          <a:p>
            <a:r>
              <a:rPr lang="en-US" dirty="0" smtClean="0"/>
              <a:t>Physical </a:t>
            </a:r>
            <a:r>
              <a:rPr lang="en-US" dirty="0"/>
              <a:t>description </a:t>
            </a:r>
          </a:p>
          <a:p>
            <a:endParaRPr lang="en-US" dirty="0" smtClean="0"/>
          </a:p>
          <a:p>
            <a:r>
              <a:rPr lang="en-US" dirty="0" smtClean="0"/>
              <a:t>Photograph</a:t>
            </a:r>
            <a:endParaRPr lang="en-US" dirty="0"/>
          </a:p>
        </p:txBody>
      </p:sp>
    </p:spTree>
    <p:extLst>
      <p:ext uri="{BB962C8B-B14F-4D97-AF65-F5344CB8AC3E}">
        <p14:creationId xmlns:p14="http://schemas.microsoft.com/office/powerpoint/2010/main" val="34803681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Forums &amp; </a:t>
            </a:r>
            <a:br>
              <a:rPr lang="en-US" dirty="0" smtClean="0"/>
            </a:br>
            <a:r>
              <a:rPr lang="en-US" dirty="0" smtClean="0"/>
              <a:t>Media Releases</a:t>
            </a:r>
            <a:endParaRPr lang="en-US" dirty="0"/>
          </a:p>
        </p:txBody>
      </p:sp>
      <p:sp>
        <p:nvSpPr>
          <p:cNvPr id="8" name="Text Placeholder 7"/>
          <p:cNvSpPr>
            <a:spLocks noGrp="1"/>
          </p:cNvSpPr>
          <p:nvPr>
            <p:ph type="body" idx="1"/>
          </p:nvPr>
        </p:nvSpPr>
        <p:spPr/>
        <p:txBody>
          <a:bodyPr/>
          <a:lstStyle/>
          <a:p>
            <a:r>
              <a:rPr lang="en-US" u="sng" dirty="0" smtClean="0"/>
              <a:t>Community forums</a:t>
            </a:r>
            <a:endParaRPr lang="en-US" u="sng" dirty="0"/>
          </a:p>
        </p:txBody>
      </p:sp>
      <p:sp>
        <p:nvSpPr>
          <p:cNvPr id="3" name="Content Placeholder 2"/>
          <p:cNvSpPr>
            <a:spLocks noGrp="1"/>
          </p:cNvSpPr>
          <p:nvPr>
            <p:ph sz="half" idx="2"/>
          </p:nvPr>
        </p:nvSpPr>
        <p:spPr/>
        <p:txBody>
          <a:bodyPr/>
          <a:lstStyle/>
          <a:p>
            <a:r>
              <a:rPr lang="en-US" sz="3600" dirty="0" smtClean="0"/>
              <a:t>Education! </a:t>
            </a:r>
          </a:p>
          <a:p>
            <a:r>
              <a:rPr lang="en-US" sz="4400" dirty="0" smtClean="0"/>
              <a:t>Education!</a:t>
            </a:r>
          </a:p>
          <a:p>
            <a:r>
              <a:rPr lang="en-US" sz="5400" dirty="0" smtClean="0"/>
              <a:t>Education!</a:t>
            </a:r>
          </a:p>
          <a:p>
            <a:endParaRPr lang="en-US" sz="5400" dirty="0"/>
          </a:p>
          <a:p>
            <a:endParaRPr lang="en-US" sz="5400" dirty="0"/>
          </a:p>
        </p:txBody>
      </p:sp>
      <p:sp>
        <p:nvSpPr>
          <p:cNvPr id="9" name="Text Placeholder 8"/>
          <p:cNvSpPr>
            <a:spLocks noGrp="1"/>
          </p:cNvSpPr>
          <p:nvPr>
            <p:ph type="body" sz="quarter" idx="3"/>
          </p:nvPr>
        </p:nvSpPr>
        <p:spPr/>
        <p:txBody>
          <a:bodyPr/>
          <a:lstStyle/>
          <a:p>
            <a:r>
              <a:rPr lang="en-US" u="sng" dirty="0" smtClean="0"/>
              <a:t>Media releases</a:t>
            </a:r>
            <a:endParaRPr lang="en-US" u="sng" dirty="0"/>
          </a:p>
        </p:txBody>
      </p:sp>
      <p:sp>
        <p:nvSpPr>
          <p:cNvPr id="10" name="Content Placeholder 9"/>
          <p:cNvSpPr>
            <a:spLocks noGrp="1"/>
          </p:cNvSpPr>
          <p:nvPr>
            <p:ph sz="quarter" idx="4"/>
          </p:nvPr>
        </p:nvSpPr>
        <p:spPr/>
        <p:txBody>
          <a:bodyPr/>
          <a:lstStyle/>
          <a:p>
            <a:r>
              <a:rPr lang="en-US" dirty="0" smtClean="0"/>
              <a:t>Print Media</a:t>
            </a:r>
          </a:p>
          <a:p>
            <a:endParaRPr lang="en-US" dirty="0" smtClean="0"/>
          </a:p>
          <a:p>
            <a:r>
              <a:rPr lang="en-US" dirty="0" smtClean="0"/>
              <a:t>Televised Media </a:t>
            </a:r>
            <a:endParaRPr lang="en-US" dirty="0"/>
          </a:p>
        </p:txBody>
      </p:sp>
      <p:sp>
        <p:nvSpPr>
          <p:cNvPr id="5" name="Slide Number Placeholder 4"/>
          <p:cNvSpPr>
            <a:spLocks noGrp="1"/>
          </p:cNvSpPr>
          <p:nvPr>
            <p:ph type="sldNum" sz="quarter" idx="12"/>
          </p:nvPr>
        </p:nvSpPr>
        <p:spPr/>
        <p:txBody>
          <a:bodyPr/>
          <a:lstStyle/>
          <a:p>
            <a:fld id="{3991DBD6-96B4-4F60-916A-8E1C27A0264D}" type="slidenum">
              <a:rPr lang="en-US" smtClean="0"/>
              <a:t>24</a:t>
            </a:fld>
            <a:endParaRPr lang="en-US" dirty="0"/>
          </a:p>
        </p:txBody>
      </p:sp>
      <p:pic>
        <p:nvPicPr>
          <p:cNvPr id="2058" name="Picture 10" descr="C:\Users\jyoder\AppData\Local\Microsoft\Windows\Temporary Internet Files\Content.IE5\EFGMR2MC\meet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4876800"/>
            <a:ext cx="2057400" cy="1509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5288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443" y="152400"/>
            <a:ext cx="8229600" cy="1143000"/>
          </a:xfrm>
        </p:spPr>
        <p:txBody>
          <a:bodyPr/>
          <a:lstStyle/>
          <a:p>
            <a:pPr algn="ctr"/>
            <a:r>
              <a:rPr lang="en-US" b="1" dirty="0" smtClean="0">
                <a:solidFill>
                  <a:schemeClr val="accent1"/>
                </a:solidFill>
                <a:effectLst>
                  <a:outerShdw blurRad="38100" dist="38100" dir="2700000" algn="tl">
                    <a:srgbClr val="000000">
                      <a:alpha val="43137"/>
                    </a:srgbClr>
                  </a:outerShdw>
                </a:effectLst>
                <a:latin typeface="Corbel" panose="020B0503020204020204" pitchFamily="34" charset="0"/>
              </a:rPr>
              <a:t>Common Questions?</a:t>
            </a:r>
            <a:endParaRPr lang="en-US" dirty="0">
              <a:solidFill>
                <a:schemeClr val="accent1"/>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438443" y="1828800"/>
            <a:ext cx="8248357" cy="4495800"/>
          </a:xfrm>
        </p:spPr>
        <p:txBody>
          <a:bodyPr>
            <a:normAutofit fontScale="55000" lnSpcReduction="20000"/>
          </a:bodyPr>
          <a:lstStyle/>
          <a:p>
            <a:pPr>
              <a:spcAft>
                <a:spcPts val="1200"/>
              </a:spcAft>
            </a:pPr>
            <a:r>
              <a:rPr lang="en-US" dirty="0" smtClean="0">
                <a:latin typeface="Corbel" panose="020B0503020204020204" pitchFamily="34" charset="0"/>
              </a:rPr>
              <a:t>Can you make them leave?   Offenders have the right to live where they choose unless it violates a condition of their Judgment and Sentence.</a:t>
            </a:r>
          </a:p>
          <a:p>
            <a:pPr>
              <a:spcAft>
                <a:spcPts val="1200"/>
              </a:spcAft>
            </a:pPr>
            <a:r>
              <a:rPr lang="en-US" dirty="0" smtClean="0">
                <a:latin typeface="Corbel" panose="020B0503020204020204" pitchFamily="34" charset="0"/>
              </a:rPr>
              <a:t>How close to schools or child care centers or parks can they live?  Washington does not have residency restrictions unless it is a condition.  Residency restrictions are not a protective factor.</a:t>
            </a:r>
          </a:p>
          <a:p>
            <a:pPr>
              <a:spcAft>
                <a:spcPts val="1200"/>
              </a:spcAft>
            </a:pPr>
            <a:r>
              <a:rPr lang="en-US" dirty="0" smtClean="0">
                <a:latin typeface="Corbel" panose="020B0503020204020204" pitchFamily="34" charset="0"/>
              </a:rPr>
              <a:t>How long do they have to register?  It depends on the crime.  Minimum for adult offenders is 10 years.  It can be lifetime.  Juvenile offenders under 15 can petition to be relieved of the duty to register after two years, older juvenile offenders after five years.</a:t>
            </a:r>
          </a:p>
          <a:p>
            <a:pPr>
              <a:spcAft>
                <a:spcPts val="1200"/>
              </a:spcAft>
            </a:pPr>
            <a:r>
              <a:rPr lang="en-US" dirty="0" smtClean="0">
                <a:latin typeface="Corbel" panose="020B0503020204020204" pitchFamily="34" charset="0"/>
              </a:rPr>
              <a:t>How can I protect my family and myself?  Be aware.  Talk to you children about personal safety.  Contact your local sexual assault agency for prevention information.</a:t>
            </a:r>
          </a:p>
          <a:p>
            <a:pPr>
              <a:spcAft>
                <a:spcPts val="1200"/>
              </a:spcAft>
            </a:pPr>
            <a:r>
              <a:rPr lang="en-US" dirty="0" smtClean="0">
                <a:latin typeface="Corbel" panose="020B0503020204020204" pitchFamily="34" charset="0"/>
              </a:rPr>
              <a:t>What can I do to protect myself and my family? </a:t>
            </a:r>
            <a:br>
              <a:rPr lang="en-US" dirty="0" smtClean="0">
                <a:latin typeface="Corbel" panose="020B0503020204020204" pitchFamily="34" charset="0"/>
              </a:rPr>
            </a:br>
            <a:r>
              <a:rPr lang="en-US" dirty="0" smtClean="0">
                <a:latin typeface="Corbel" panose="020B0503020204020204" pitchFamily="34" charset="0"/>
              </a:rPr>
              <a:t>Community members should report to law enforcement or the offender’s Community Corrections Officer, if known, when they see the offender engaging in inappropriate behavior. </a:t>
            </a:r>
          </a:p>
        </p:txBody>
      </p:sp>
    </p:spTree>
    <p:extLst>
      <p:ext uri="{BB962C8B-B14F-4D97-AF65-F5344CB8AC3E}">
        <p14:creationId xmlns:p14="http://schemas.microsoft.com/office/powerpoint/2010/main" val="3034677733"/>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1"/>
                </a:solidFill>
                <a:effectLst>
                  <a:outerShdw blurRad="38100" dist="38100" dir="2700000" algn="tl">
                    <a:srgbClr val="000000">
                      <a:alpha val="43137"/>
                    </a:srgbClr>
                  </a:outerShdw>
                </a:effectLst>
                <a:latin typeface="Corbel" panose="020B0503020204020204" pitchFamily="34" charset="0"/>
              </a:rPr>
              <a:t>Address Verification</a:t>
            </a:r>
            <a:endParaRPr lang="en-US" dirty="0">
              <a:solidFill>
                <a:schemeClr val="accent1"/>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762000" y="2209800"/>
            <a:ext cx="7620000" cy="3352800"/>
          </a:xfrm>
        </p:spPr>
        <p:txBody>
          <a:bodyPr>
            <a:normAutofit lnSpcReduction="10000"/>
          </a:bodyPr>
          <a:lstStyle/>
          <a:p>
            <a:pPr marL="118872" indent="0">
              <a:buNone/>
            </a:pPr>
            <a:r>
              <a:rPr lang="en-US" sz="3200" dirty="0" smtClean="0">
                <a:latin typeface="Corbel" panose="020B0503020204020204" pitchFamily="34" charset="0"/>
              </a:rPr>
              <a:t>In accordance with RCW 9A.44.135 and 36.28A.230 address verifications are completed as follows: </a:t>
            </a:r>
          </a:p>
          <a:p>
            <a:pPr lvl="1">
              <a:buClr>
                <a:srgbClr val="969696"/>
              </a:buClr>
              <a:buFontTx/>
              <a:buChar char="•"/>
            </a:pPr>
            <a:r>
              <a:rPr lang="en-US" sz="2800" dirty="0" smtClean="0">
                <a:latin typeface="Corbel" panose="020B0503020204020204" pitchFamily="34" charset="0"/>
              </a:rPr>
              <a:t>Level I sex offender – once a year</a:t>
            </a:r>
          </a:p>
          <a:p>
            <a:pPr lvl="1">
              <a:buClr>
                <a:srgbClr val="969696"/>
              </a:buClr>
              <a:buFontTx/>
              <a:buChar char="•"/>
            </a:pPr>
            <a:r>
              <a:rPr lang="en-US" sz="2800" dirty="0" smtClean="0">
                <a:latin typeface="Corbel" panose="020B0503020204020204" pitchFamily="34" charset="0"/>
              </a:rPr>
              <a:t>Level II sex offender – twice a year</a:t>
            </a:r>
          </a:p>
          <a:p>
            <a:pPr lvl="1">
              <a:buClr>
                <a:srgbClr val="969696"/>
              </a:buClr>
              <a:buFontTx/>
              <a:buChar char="•"/>
            </a:pPr>
            <a:r>
              <a:rPr lang="en-US" sz="2800" dirty="0" smtClean="0">
                <a:latin typeface="Corbel" panose="020B0503020204020204" pitchFamily="34" charset="0"/>
              </a:rPr>
              <a:t>Level III sex offender – quarterly </a:t>
            </a:r>
          </a:p>
          <a:p>
            <a:pPr lvl="1">
              <a:buClr>
                <a:srgbClr val="969696"/>
              </a:buClr>
              <a:buFontTx/>
              <a:buChar char="•"/>
            </a:pPr>
            <a:r>
              <a:rPr lang="en-US" sz="2800" dirty="0" smtClean="0">
                <a:latin typeface="Corbel" panose="020B0503020204020204" pitchFamily="34" charset="0"/>
              </a:rPr>
              <a:t>Homeless offender – checks in weekly</a:t>
            </a:r>
            <a:endParaRPr lang="en-US" sz="2800" dirty="0">
              <a:latin typeface="Corbel" panose="020B0503020204020204" pitchFamily="34" charset="0"/>
            </a:endParaRPr>
          </a:p>
        </p:txBody>
      </p:sp>
    </p:spTree>
    <p:extLst>
      <p:ext uri="{BB962C8B-B14F-4D97-AF65-F5344CB8AC3E}">
        <p14:creationId xmlns:p14="http://schemas.microsoft.com/office/powerpoint/2010/main" val="1002845208"/>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a:t>
            </a:r>
            <a:endParaRPr lang="en-US"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US" sz="3600" dirty="0" smtClean="0"/>
              <a:t>Community Sexual Assault Programs</a:t>
            </a:r>
          </a:p>
          <a:p>
            <a:pPr>
              <a:lnSpc>
                <a:spcPct val="150000"/>
              </a:lnSpc>
            </a:pPr>
            <a:r>
              <a:rPr lang="en-US" sz="3600" dirty="0" smtClean="0">
                <a:hlinkClick r:id="rId2"/>
              </a:rPr>
              <a:t>www.wasor.org</a:t>
            </a:r>
            <a:r>
              <a:rPr lang="en-US" sz="3600" dirty="0" smtClean="0"/>
              <a:t> </a:t>
            </a:r>
          </a:p>
          <a:p>
            <a:pPr>
              <a:lnSpc>
                <a:spcPct val="150000"/>
              </a:lnSpc>
            </a:pPr>
            <a:r>
              <a:rPr lang="en-US" sz="3600" dirty="0" smtClean="0"/>
              <a:t>RSO Flyer – Contains links to help talk with your children and other resources</a:t>
            </a:r>
          </a:p>
          <a:p>
            <a:pPr>
              <a:lnSpc>
                <a:spcPct val="150000"/>
              </a:lnSpc>
            </a:pPr>
            <a:r>
              <a:rPr lang="en-US" sz="3600" dirty="0" smtClean="0"/>
              <a:t>School counselors</a:t>
            </a:r>
          </a:p>
          <a:p>
            <a:pPr>
              <a:lnSpc>
                <a:spcPct val="150000"/>
              </a:lnSpc>
            </a:pPr>
            <a:r>
              <a:rPr lang="en-US" sz="3600" dirty="0" smtClean="0"/>
              <a:t>Law enforcement </a:t>
            </a:r>
          </a:p>
        </p:txBody>
      </p:sp>
      <p:sp>
        <p:nvSpPr>
          <p:cNvPr id="4" name="Slide Number Placeholder 3"/>
          <p:cNvSpPr>
            <a:spLocks noGrp="1"/>
          </p:cNvSpPr>
          <p:nvPr>
            <p:ph type="sldNum" sz="quarter" idx="12"/>
          </p:nvPr>
        </p:nvSpPr>
        <p:spPr/>
        <p:txBody>
          <a:bodyPr/>
          <a:lstStyle/>
          <a:p>
            <a:fld id="{3991DBD6-96B4-4F60-916A-8E1C27A0264D}" type="slidenum">
              <a:rPr lang="en-US" smtClean="0"/>
              <a:t>27</a:t>
            </a:fld>
            <a:endParaRPr lang="en-US" dirty="0"/>
          </a:p>
        </p:txBody>
      </p:sp>
    </p:spTree>
    <p:extLst>
      <p:ext uri="{BB962C8B-B14F-4D97-AF65-F5344CB8AC3E}">
        <p14:creationId xmlns:p14="http://schemas.microsoft.com/office/powerpoint/2010/main" val="2120719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Offender Specific Information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3991DBD6-96B4-4F60-916A-8E1C27A0264D}" type="slidenum">
              <a:rPr lang="en-US" smtClean="0"/>
              <a:t>28</a:t>
            </a:fld>
            <a:endParaRPr lang="en-US" dirty="0"/>
          </a:p>
        </p:txBody>
      </p:sp>
    </p:spTree>
    <p:extLst>
      <p:ext uri="{BB962C8B-B14F-4D97-AF65-F5344CB8AC3E}">
        <p14:creationId xmlns:p14="http://schemas.microsoft.com/office/powerpoint/2010/main" val="35408839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1252728"/>
          </a:xfrm>
        </p:spPr>
        <p:txBody>
          <a:bodyPr>
            <a:noAutofit/>
          </a:bodyPr>
          <a:lstStyle/>
          <a:p>
            <a:pPr algn="ctr"/>
            <a:r>
              <a:rPr lang="en-US" sz="5400" dirty="0" smtClean="0"/>
              <a:t>Questions from the </a:t>
            </a:r>
            <a:br>
              <a:rPr lang="en-US" sz="5400" dirty="0" smtClean="0"/>
            </a:br>
            <a:r>
              <a:rPr lang="en-US" sz="5400" dirty="0" smtClean="0"/>
              <a:t>Community?</a:t>
            </a:r>
            <a:endParaRPr lang="en-US" sz="5400" dirty="0"/>
          </a:p>
        </p:txBody>
      </p:sp>
      <p:sp>
        <p:nvSpPr>
          <p:cNvPr id="4" name="Slide Number Placeholder 3"/>
          <p:cNvSpPr>
            <a:spLocks noGrp="1"/>
          </p:cNvSpPr>
          <p:nvPr>
            <p:ph type="sldNum" sz="quarter" idx="12"/>
          </p:nvPr>
        </p:nvSpPr>
        <p:spPr/>
        <p:txBody>
          <a:bodyPr/>
          <a:lstStyle/>
          <a:p>
            <a:fld id="{3991DBD6-96B4-4F60-916A-8E1C27A0264D}" type="slidenum">
              <a:rPr lang="en-US" smtClean="0"/>
              <a:t>29</a:t>
            </a:fld>
            <a:endParaRPr lang="en-US" dirty="0"/>
          </a:p>
        </p:txBody>
      </p:sp>
    </p:spTree>
    <p:extLst>
      <p:ext uri="{BB962C8B-B14F-4D97-AF65-F5344CB8AC3E}">
        <p14:creationId xmlns:p14="http://schemas.microsoft.com/office/powerpoint/2010/main" val="1172859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noAutofit/>
          </a:bodyPr>
          <a:lstStyle/>
          <a:p>
            <a:pPr algn="ctr"/>
            <a:r>
              <a:rPr lang="en-US" sz="4000" b="1" dirty="0" smtClean="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rPr>
              <a:t>Why do we need to talk about them?</a:t>
            </a:r>
            <a:endParaRPr lang="en-US" sz="4000" dirty="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762000" y="2209800"/>
            <a:ext cx="7848600" cy="3429000"/>
          </a:xfrm>
        </p:spPr>
        <p:txBody>
          <a:bodyPr>
            <a:normAutofit/>
          </a:bodyPr>
          <a:lstStyle/>
          <a:p>
            <a:r>
              <a:rPr lang="en-US" sz="2400" dirty="0" smtClean="0">
                <a:latin typeface="Corbel" panose="020B0503020204020204" pitchFamily="34" charset="0"/>
              </a:rPr>
              <a:t>Most will be released into the community.</a:t>
            </a:r>
            <a:br>
              <a:rPr lang="en-US" sz="2400" dirty="0" smtClean="0">
                <a:latin typeface="Corbel" panose="020B0503020204020204" pitchFamily="34" charset="0"/>
              </a:rPr>
            </a:br>
            <a:endParaRPr lang="en-US" sz="2400" dirty="0" smtClean="0">
              <a:latin typeface="Corbel" panose="020B0503020204020204" pitchFamily="34" charset="0"/>
            </a:endParaRPr>
          </a:p>
          <a:p>
            <a:r>
              <a:rPr lang="en-US" sz="2400" dirty="0" smtClean="0">
                <a:latin typeface="Corbel" panose="020B0503020204020204" pitchFamily="34" charset="0"/>
              </a:rPr>
              <a:t>Most are not under correctional supervision.</a:t>
            </a:r>
            <a:br>
              <a:rPr lang="en-US" sz="2400" dirty="0" smtClean="0">
                <a:latin typeface="Corbel" panose="020B0503020204020204" pitchFamily="34" charset="0"/>
              </a:rPr>
            </a:br>
            <a:endParaRPr lang="en-US" sz="2400" dirty="0" smtClean="0">
              <a:latin typeface="Corbel" panose="020B0503020204020204" pitchFamily="34" charset="0"/>
            </a:endParaRPr>
          </a:p>
          <a:p>
            <a:r>
              <a:rPr lang="en-US" sz="2400" dirty="0" smtClean="0">
                <a:latin typeface="Corbel" panose="020B0503020204020204" pitchFamily="34" charset="0"/>
              </a:rPr>
              <a:t>Most can be safely managed in the community.</a:t>
            </a:r>
            <a:br>
              <a:rPr lang="en-US" sz="2400" dirty="0" smtClean="0">
                <a:latin typeface="Corbel" panose="020B0503020204020204" pitchFamily="34" charset="0"/>
              </a:rPr>
            </a:br>
            <a:endParaRPr lang="en-US" sz="2400" dirty="0" smtClean="0">
              <a:latin typeface="Corbel" panose="020B0503020204020204" pitchFamily="34" charset="0"/>
            </a:endParaRPr>
          </a:p>
          <a:p>
            <a:r>
              <a:rPr lang="en-US" sz="2400" dirty="0" smtClean="0">
                <a:latin typeface="Corbel" panose="020B0503020204020204" pitchFamily="34" charset="0"/>
              </a:rPr>
              <a:t>Communities can help sex offenders stabilize, thereby reducing recidivism.</a:t>
            </a:r>
            <a:endParaRPr lang="en-US" sz="2400" dirty="0">
              <a:latin typeface="Corbel" panose="020B0503020204020204" pitchFamily="34" charset="0"/>
            </a:endParaRPr>
          </a:p>
        </p:txBody>
      </p:sp>
    </p:spTree>
    <p:extLst>
      <p:ext uri="{BB962C8B-B14F-4D97-AF65-F5344CB8AC3E}">
        <p14:creationId xmlns:p14="http://schemas.microsoft.com/office/powerpoint/2010/main" val="2494373382"/>
      </p:ext>
    </p:extLst>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a:bodyPr>
          <a:lstStyle/>
          <a:p>
            <a:pPr>
              <a:lnSpc>
                <a:spcPct val="150000"/>
              </a:lnSpc>
            </a:pPr>
            <a:r>
              <a:rPr lang="en-US" sz="2800" dirty="0" smtClean="0"/>
              <a:t>Please share what you have learned tonight with others.</a:t>
            </a:r>
          </a:p>
          <a:p>
            <a:pPr>
              <a:lnSpc>
                <a:spcPct val="150000"/>
              </a:lnSpc>
            </a:pPr>
            <a:r>
              <a:rPr lang="en-US" sz="2800" dirty="0" smtClean="0"/>
              <a:t>The purpose of these meetings is to empower you by providing information about sex offenders and about personal safety.</a:t>
            </a:r>
          </a:p>
          <a:p>
            <a:pPr>
              <a:lnSpc>
                <a:spcPct val="150000"/>
              </a:lnSpc>
            </a:pPr>
            <a:r>
              <a:rPr lang="en-US" sz="2800" dirty="0" smtClean="0"/>
              <a:t>There are resources in the community to assist you. </a:t>
            </a:r>
            <a:endParaRPr lang="en-US" sz="2800" dirty="0"/>
          </a:p>
        </p:txBody>
      </p:sp>
      <p:sp>
        <p:nvSpPr>
          <p:cNvPr id="4" name="Slide Number Placeholder 3"/>
          <p:cNvSpPr>
            <a:spLocks noGrp="1"/>
          </p:cNvSpPr>
          <p:nvPr>
            <p:ph type="sldNum" sz="quarter" idx="12"/>
          </p:nvPr>
        </p:nvSpPr>
        <p:spPr/>
        <p:txBody>
          <a:bodyPr/>
          <a:lstStyle/>
          <a:p>
            <a:fld id="{3991DBD6-96B4-4F60-916A-8E1C27A0264D}" type="slidenum">
              <a:rPr lang="en-US" smtClean="0"/>
              <a:t>30</a:t>
            </a:fld>
            <a:endParaRPr lang="en-US" dirty="0"/>
          </a:p>
        </p:txBody>
      </p:sp>
    </p:spTree>
    <p:extLst>
      <p:ext uri="{BB962C8B-B14F-4D97-AF65-F5344CB8AC3E}">
        <p14:creationId xmlns:p14="http://schemas.microsoft.com/office/powerpoint/2010/main" val="407177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3991DBD6-96B4-4F60-916A-8E1C27A0264D}" type="slidenum">
              <a:rPr lang="en-US" smtClean="0"/>
              <a:t>31</a:t>
            </a:fld>
            <a:endParaRPr lang="en-US" dirty="0"/>
          </a:p>
        </p:txBody>
      </p:sp>
    </p:spTree>
    <p:extLst>
      <p:ext uri="{BB962C8B-B14F-4D97-AF65-F5344CB8AC3E}">
        <p14:creationId xmlns:p14="http://schemas.microsoft.com/office/powerpoint/2010/main" val="178914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0070C0"/>
                </a:solidFill>
                <a:effectLst>
                  <a:outerShdw blurRad="38100" dist="38100" dir="2700000" algn="tl">
                    <a:srgbClr val="000000">
                      <a:alpha val="43137"/>
                    </a:srgbClr>
                  </a:outerShdw>
                </a:effectLst>
                <a:latin typeface="Corbel" panose="020B0503020204020204" pitchFamily="34" charset="0"/>
              </a:rPr>
              <a:t>Community Safety is Our Concern</a:t>
            </a:r>
            <a:endParaRPr lang="en-US" dirty="0">
              <a:solidFill>
                <a:srgbClr val="0070C0"/>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457200" y="2087880"/>
            <a:ext cx="8229600" cy="4389120"/>
          </a:xfrm>
        </p:spPr>
        <p:txBody>
          <a:bodyPr>
            <a:normAutofit fontScale="92500" lnSpcReduction="10000"/>
          </a:bodyPr>
          <a:lstStyle/>
          <a:p>
            <a:r>
              <a:rPr lang="en-US" dirty="0" smtClean="0">
                <a:latin typeface="Corbel" panose="020B0503020204020204" pitchFamily="34" charset="0"/>
              </a:rPr>
              <a:t>Stability of an offender can prevent future victimization.</a:t>
            </a:r>
            <a:br>
              <a:rPr lang="en-US" dirty="0" smtClean="0">
                <a:latin typeface="Corbel" panose="020B0503020204020204" pitchFamily="34" charset="0"/>
              </a:rPr>
            </a:br>
            <a:endParaRPr lang="en-US" dirty="0" smtClean="0">
              <a:latin typeface="Corbel" panose="020B0503020204020204" pitchFamily="34" charset="0"/>
            </a:endParaRPr>
          </a:p>
          <a:p>
            <a:r>
              <a:rPr lang="en-US" dirty="0" smtClean="0">
                <a:latin typeface="Corbel" panose="020B0503020204020204" pitchFamily="34" charset="0"/>
              </a:rPr>
              <a:t>Harassment of offenders may increase risk to the community:</a:t>
            </a:r>
          </a:p>
          <a:p>
            <a:pPr lvl="1">
              <a:buClr>
                <a:srgbClr val="969696"/>
              </a:buClr>
              <a:buFontTx/>
              <a:buChar char="•"/>
            </a:pPr>
            <a:r>
              <a:rPr lang="en-US" dirty="0" smtClean="0">
                <a:latin typeface="Corbel" panose="020B0503020204020204" pitchFamily="34" charset="0"/>
              </a:rPr>
              <a:t>Offenders may go “underground” so law enforcement will not be able to monitor them</a:t>
            </a:r>
          </a:p>
          <a:p>
            <a:pPr lvl="1">
              <a:buClr>
                <a:srgbClr val="969696"/>
              </a:buClr>
              <a:buFontTx/>
              <a:buChar char="•"/>
            </a:pPr>
            <a:r>
              <a:rPr lang="en-US" dirty="0" smtClean="0">
                <a:latin typeface="Corbel" panose="020B0503020204020204" pitchFamily="34" charset="0"/>
              </a:rPr>
              <a:t>Offenders may feel out of control or targeted and re-offend</a:t>
            </a:r>
          </a:p>
          <a:p>
            <a:pPr lvl="1">
              <a:buClr>
                <a:srgbClr val="969696"/>
              </a:buClr>
              <a:buFontTx/>
              <a:buChar char="•"/>
            </a:pPr>
            <a:r>
              <a:rPr lang="en-US" dirty="0" smtClean="0">
                <a:latin typeface="Corbel" panose="020B0503020204020204" pitchFamily="34" charset="0"/>
              </a:rPr>
              <a:t>Offenders may stop treatment</a:t>
            </a:r>
          </a:p>
          <a:p>
            <a:pPr>
              <a:buNone/>
            </a:pPr>
            <a:endParaRPr lang="en-US" dirty="0"/>
          </a:p>
        </p:txBody>
      </p:sp>
    </p:spTree>
    <p:extLst>
      <p:ext uri="{BB962C8B-B14F-4D97-AF65-F5344CB8AC3E}">
        <p14:creationId xmlns:p14="http://schemas.microsoft.com/office/powerpoint/2010/main" val="125663654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145" y="304800"/>
            <a:ext cx="8534400" cy="1143000"/>
          </a:xfrm>
        </p:spPr>
        <p:txBody>
          <a:bodyPr>
            <a:noAutofit/>
          </a:bodyPr>
          <a:lstStyle/>
          <a:p>
            <a:pPr algn="ctr"/>
            <a:r>
              <a:rPr lang="en-US" sz="4400" b="1" dirty="0" smtClean="0">
                <a:solidFill>
                  <a:srgbClr val="0070C0"/>
                </a:solidFill>
                <a:effectLst>
                  <a:outerShdw blurRad="38100" dist="38100" dir="2700000" algn="tl">
                    <a:srgbClr val="000000">
                      <a:alpha val="43137"/>
                    </a:srgbClr>
                  </a:outerShdw>
                </a:effectLst>
                <a:latin typeface="Corbel" panose="020B0503020204020204" pitchFamily="34" charset="0"/>
              </a:rPr>
              <a:t>Community Protection Act of 1990</a:t>
            </a:r>
            <a:endParaRPr lang="en-US" sz="4400" dirty="0">
              <a:solidFill>
                <a:srgbClr val="0070C0"/>
              </a:solidFill>
              <a:effectLst>
                <a:outerShdw blurRad="38100" dist="38100" dir="2700000" algn="tl">
                  <a:srgbClr val="000000">
                    <a:alpha val="43137"/>
                  </a:srgbClr>
                </a:outerShdw>
              </a:effectLst>
              <a:latin typeface="Corbel" panose="020B0503020204020204" pitchFamily="34" charset="0"/>
            </a:endParaRPr>
          </a:p>
        </p:txBody>
      </p:sp>
      <p:sp>
        <p:nvSpPr>
          <p:cNvPr id="4" name="Content Placeholder 3"/>
          <p:cNvSpPr>
            <a:spLocks noGrp="1"/>
          </p:cNvSpPr>
          <p:nvPr>
            <p:ph idx="1"/>
          </p:nvPr>
        </p:nvSpPr>
        <p:spPr>
          <a:xfrm>
            <a:off x="81645" y="1905000"/>
            <a:ext cx="8915400" cy="4495800"/>
          </a:xfrm>
        </p:spPr>
        <p:txBody>
          <a:bodyPr>
            <a:normAutofit fontScale="92500"/>
          </a:bodyPr>
          <a:lstStyle/>
          <a:p>
            <a:r>
              <a:rPr lang="en-US" dirty="0">
                <a:latin typeface="Corbel" panose="020B0503020204020204" pitchFamily="34" charset="0"/>
              </a:rPr>
              <a:t>Became effective February 28, 1990</a:t>
            </a:r>
          </a:p>
          <a:p>
            <a:r>
              <a:rPr lang="en-US" dirty="0">
                <a:latin typeface="Corbel" panose="020B0503020204020204" pitchFamily="34" charset="0"/>
              </a:rPr>
              <a:t>Offender registration</a:t>
            </a:r>
          </a:p>
          <a:p>
            <a:r>
              <a:rPr lang="en-US" dirty="0">
                <a:latin typeface="Corbel" panose="020B0503020204020204" pitchFamily="34" charset="0"/>
              </a:rPr>
              <a:t>Community notification</a:t>
            </a:r>
          </a:p>
          <a:p>
            <a:r>
              <a:rPr lang="en-US" dirty="0">
                <a:latin typeface="Corbel" panose="020B0503020204020204" pitchFamily="34" charset="0"/>
              </a:rPr>
              <a:t>Washington State was the first State in the United States to enact a Community Notification Law</a:t>
            </a:r>
          </a:p>
          <a:p>
            <a:r>
              <a:rPr lang="en-US" dirty="0">
                <a:latin typeface="Corbel" panose="020B0503020204020204" pitchFamily="34" charset="0"/>
              </a:rPr>
              <a:t>Notification is one element of  the omnibus bill which significantly changed how sex offenders are maintained in the State</a:t>
            </a:r>
          </a:p>
          <a:p>
            <a:r>
              <a:rPr lang="en-US" dirty="0">
                <a:latin typeface="Corbel" panose="020B0503020204020204" pitchFamily="34" charset="0"/>
              </a:rPr>
              <a:t>Civil commitment of Sexually Violent Predators</a:t>
            </a:r>
          </a:p>
          <a:p>
            <a:endParaRPr lang="en-US" dirty="0"/>
          </a:p>
        </p:txBody>
      </p:sp>
    </p:spTree>
    <p:extLst>
      <p:ext uri="{BB962C8B-B14F-4D97-AF65-F5344CB8AC3E}">
        <p14:creationId xmlns:p14="http://schemas.microsoft.com/office/powerpoint/2010/main" val="187243831"/>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registered sex offender? </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a:t>Sex offenders are individuals who have committed a sex offense as defined in RCW </a:t>
            </a:r>
            <a:r>
              <a:rPr lang="en-US" dirty="0">
                <a:hlinkClick r:id="rId3"/>
              </a:rPr>
              <a:t>9A.44.128</a:t>
            </a:r>
            <a:r>
              <a:rPr lang="en-US" dirty="0"/>
              <a:t> and </a:t>
            </a:r>
            <a:r>
              <a:rPr lang="en-US" dirty="0">
                <a:hlinkClick r:id="rId4"/>
              </a:rPr>
              <a:t>9.94A.030</a:t>
            </a:r>
            <a:r>
              <a:rPr lang="en-US" dirty="0"/>
              <a:t> and are required to register as a sex offender. Washington state sex offender laws apply to juvenile as well as adult sex offenders</a:t>
            </a:r>
            <a:r>
              <a:rPr lang="en-US" dirty="0" smtClean="0"/>
              <a:t>.</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a:t>There is no “typical” </a:t>
            </a:r>
            <a:r>
              <a:rPr lang="en-US" dirty="0" smtClean="0"/>
              <a:t>sex offender. Offenders come </a:t>
            </a:r>
            <a:r>
              <a:rPr lang="en-US" dirty="0"/>
              <a:t>from all backgrounds and can often seem like ordinary law abiding people. Although most offenders are male, females </a:t>
            </a:r>
            <a:r>
              <a:rPr lang="en-US" dirty="0" smtClean="0"/>
              <a:t>also </a:t>
            </a:r>
            <a:r>
              <a:rPr lang="en-US" dirty="0"/>
              <a:t>commit </a:t>
            </a:r>
            <a:r>
              <a:rPr lang="en-US" dirty="0" smtClean="0"/>
              <a:t>sex offenses</a:t>
            </a:r>
            <a:r>
              <a:rPr lang="en-US" dirty="0"/>
              <a:t>. </a:t>
            </a:r>
            <a:endParaRPr lang="en-US" dirty="0" smtClean="0"/>
          </a:p>
          <a:p>
            <a:endParaRPr lang="en-US" dirty="0"/>
          </a:p>
          <a:p>
            <a:r>
              <a:rPr lang="en-US" dirty="0" smtClean="0"/>
              <a:t>Sex offenders </a:t>
            </a:r>
            <a:r>
              <a:rPr lang="en-US" dirty="0"/>
              <a:t>can range in age, from </a:t>
            </a:r>
            <a:r>
              <a:rPr lang="en-US" dirty="0" smtClean="0"/>
              <a:t>teenagers </a:t>
            </a:r>
            <a:r>
              <a:rPr lang="en-US" dirty="0"/>
              <a:t>to senior </a:t>
            </a:r>
            <a:r>
              <a:rPr lang="en-US" dirty="0" smtClean="0"/>
              <a:t>citizens.</a:t>
            </a:r>
            <a:endParaRPr lang="en-US" dirty="0"/>
          </a:p>
        </p:txBody>
      </p:sp>
      <p:sp>
        <p:nvSpPr>
          <p:cNvPr id="5" name="Slide Number Placeholder 4"/>
          <p:cNvSpPr>
            <a:spLocks noGrp="1"/>
          </p:cNvSpPr>
          <p:nvPr>
            <p:ph type="sldNum" sz="quarter" idx="12"/>
          </p:nvPr>
        </p:nvSpPr>
        <p:spPr/>
        <p:txBody>
          <a:bodyPr/>
          <a:lstStyle/>
          <a:p>
            <a:fld id="{3991DBD6-96B4-4F60-916A-8E1C27A0264D}" type="slidenum">
              <a:rPr lang="en-US" smtClean="0"/>
              <a:t>6</a:t>
            </a:fld>
            <a:endParaRPr lang="en-US" dirty="0"/>
          </a:p>
        </p:txBody>
      </p:sp>
    </p:spTree>
    <p:extLst>
      <p:ext uri="{BB962C8B-B14F-4D97-AF65-F5344CB8AC3E}">
        <p14:creationId xmlns:p14="http://schemas.microsoft.com/office/powerpoint/2010/main" val="2380779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sex offense? </a:t>
            </a:r>
            <a:endParaRPr lang="en-US" dirty="0"/>
          </a:p>
        </p:txBody>
      </p:sp>
      <p:sp>
        <p:nvSpPr>
          <p:cNvPr id="3" name="Content Placeholder 2"/>
          <p:cNvSpPr>
            <a:spLocks noGrp="1"/>
          </p:cNvSpPr>
          <p:nvPr>
            <p:ph idx="1"/>
          </p:nvPr>
        </p:nvSpPr>
        <p:spPr/>
        <p:txBody>
          <a:bodyPr>
            <a:normAutofit fontScale="40000" lnSpcReduction="20000"/>
          </a:bodyPr>
          <a:lstStyle/>
          <a:p>
            <a:pPr marL="118872" indent="0">
              <a:buNone/>
            </a:pPr>
            <a:r>
              <a:rPr lang="en-US" b="1" dirty="0">
                <a:hlinkClick r:id="rId3"/>
              </a:rPr>
              <a:t>RCW 9A.44.128</a:t>
            </a:r>
            <a:endParaRPr lang="en-US" b="1" dirty="0"/>
          </a:p>
          <a:p>
            <a:pPr marL="118872" indent="0">
              <a:buNone/>
            </a:pPr>
            <a:endParaRPr lang="en-US" b="1" dirty="0" smtClean="0"/>
          </a:p>
          <a:p>
            <a:pPr marL="118872" indent="0">
              <a:buNone/>
            </a:pPr>
            <a:r>
              <a:rPr lang="en-US" b="1" dirty="0" smtClean="0"/>
              <a:t>Definitions </a:t>
            </a:r>
            <a:r>
              <a:rPr lang="en-US" b="1" dirty="0"/>
              <a:t>applicable to RCW 9A.44.130 through 9A.44.145, 10.01.200, 43.43.540, 70.48.470, and 72.09.330.</a:t>
            </a:r>
          </a:p>
          <a:p>
            <a:pPr marL="118872" indent="0">
              <a:buNone/>
            </a:pPr>
            <a:endParaRPr lang="en-US" dirty="0"/>
          </a:p>
          <a:p>
            <a:pPr marL="118872" indent="0">
              <a:buNone/>
            </a:pPr>
            <a:r>
              <a:rPr lang="en-US" dirty="0" smtClean="0"/>
              <a:t>(</a:t>
            </a:r>
            <a:r>
              <a:rPr lang="en-US" dirty="0"/>
              <a:t>10) "Sex offense" means</a:t>
            </a:r>
            <a:r>
              <a:rPr lang="en-US" dirty="0" smtClean="0"/>
              <a:t>:</a:t>
            </a:r>
          </a:p>
          <a:p>
            <a:pPr marL="633222" indent="-514350">
              <a:buFont typeface="+mj-lt"/>
              <a:buAutoNum type="alphaLcParenR"/>
            </a:pPr>
            <a:endParaRPr lang="en-US" dirty="0"/>
          </a:p>
          <a:p>
            <a:pPr marL="633222" indent="-514350">
              <a:buFont typeface="+mj-lt"/>
              <a:buAutoNum type="alphaLcParenR"/>
            </a:pPr>
            <a:r>
              <a:rPr lang="en-US" dirty="0" smtClean="0"/>
              <a:t>Any </a:t>
            </a:r>
            <a:r>
              <a:rPr lang="en-US" dirty="0"/>
              <a:t>offense defined as a sex offense by RCW </a:t>
            </a:r>
            <a:r>
              <a:rPr lang="en-US" b="1" dirty="0">
                <a:hlinkClick r:id="rId4"/>
              </a:rPr>
              <a:t>9.94A.030</a:t>
            </a:r>
            <a:r>
              <a:rPr lang="en-US" dirty="0"/>
              <a:t>;</a:t>
            </a:r>
          </a:p>
          <a:p>
            <a:pPr marL="633222" indent="-514350">
              <a:buFont typeface="+mj-lt"/>
              <a:buAutoNum type="alphaLcParenR"/>
            </a:pPr>
            <a:r>
              <a:rPr lang="en-US" dirty="0" smtClean="0"/>
              <a:t>Any </a:t>
            </a:r>
            <a:r>
              <a:rPr lang="en-US" dirty="0"/>
              <a:t>violation under RCW </a:t>
            </a:r>
            <a:r>
              <a:rPr lang="en-US" b="1" dirty="0">
                <a:hlinkClick r:id="rId5"/>
              </a:rPr>
              <a:t>9A.44.096</a:t>
            </a:r>
            <a:r>
              <a:rPr lang="en-US" dirty="0"/>
              <a:t> (sexual misconduct with a minor in the second degree);</a:t>
            </a:r>
          </a:p>
          <a:p>
            <a:pPr marL="633222" indent="-514350">
              <a:buFont typeface="+mj-lt"/>
              <a:buAutoNum type="alphaLcParenR"/>
            </a:pPr>
            <a:r>
              <a:rPr lang="en-US" dirty="0" smtClean="0"/>
              <a:t>Any </a:t>
            </a:r>
            <a:r>
              <a:rPr lang="en-US" dirty="0"/>
              <a:t>violation under RCW </a:t>
            </a:r>
            <a:r>
              <a:rPr lang="en-US" b="1" dirty="0">
                <a:hlinkClick r:id="rId6"/>
              </a:rPr>
              <a:t>9A.40.100</a:t>
            </a:r>
            <a:r>
              <a:rPr lang="en-US" dirty="0"/>
              <a:t>(1)(b)(ii) (trafficking);</a:t>
            </a:r>
          </a:p>
          <a:p>
            <a:pPr marL="633222" indent="-514350">
              <a:buFont typeface="+mj-lt"/>
              <a:buAutoNum type="alphaLcParenR"/>
            </a:pPr>
            <a:r>
              <a:rPr lang="en-US" dirty="0" smtClean="0"/>
              <a:t>Any </a:t>
            </a:r>
            <a:r>
              <a:rPr lang="en-US" dirty="0"/>
              <a:t>violation under RCW </a:t>
            </a:r>
            <a:r>
              <a:rPr lang="en-US" b="1" dirty="0">
                <a:hlinkClick r:id="rId7"/>
              </a:rPr>
              <a:t>9.68A.090</a:t>
            </a:r>
            <a:r>
              <a:rPr lang="en-US" dirty="0"/>
              <a:t> (communication with a minor for immoral purposes);</a:t>
            </a:r>
          </a:p>
          <a:p>
            <a:pPr marL="633222" indent="-514350">
              <a:buFont typeface="+mj-lt"/>
              <a:buAutoNum type="alphaLcParenR"/>
            </a:pPr>
            <a:r>
              <a:rPr lang="en-US" dirty="0" smtClean="0"/>
              <a:t>A </a:t>
            </a:r>
            <a:r>
              <a:rPr lang="en-US" dirty="0"/>
              <a:t>violation under RCW </a:t>
            </a:r>
            <a:r>
              <a:rPr lang="en-US" b="1" dirty="0">
                <a:hlinkClick r:id="rId8"/>
              </a:rPr>
              <a:t>9A.88.070</a:t>
            </a:r>
            <a:r>
              <a:rPr lang="en-US" dirty="0"/>
              <a:t> (promoting prostitution in the first degree) or RCW </a:t>
            </a:r>
            <a:r>
              <a:rPr lang="en-US" b="1" dirty="0">
                <a:hlinkClick r:id="rId9"/>
              </a:rPr>
              <a:t>9A.88.080</a:t>
            </a:r>
            <a:r>
              <a:rPr lang="en-US" dirty="0"/>
              <a:t> (promoting prostitution in the second degree) if the person has a prior conviction for one of these offenses;</a:t>
            </a:r>
          </a:p>
          <a:p>
            <a:pPr marL="633222" indent="-514350">
              <a:buFont typeface="+mj-lt"/>
              <a:buAutoNum type="alphaLcParenR"/>
            </a:pPr>
            <a:r>
              <a:rPr lang="en-US" dirty="0" smtClean="0"/>
              <a:t>Any </a:t>
            </a:r>
            <a:r>
              <a:rPr lang="en-US" dirty="0"/>
              <a:t>violation under RCW </a:t>
            </a:r>
            <a:r>
              <a:rPr lang="en-US" b="1" dirty="0">
                <a:hlinkClick r:id="rId6"/>
              </a:rPr>
              <a:t>9A.40.100</a:t>
            </a:r>
            <a:r>
              <a:rPr lang="en-US" dirty="0"/>
              <a:t>(1)(a</a:t>
            </a:r>
            <a:r>
              <a:rPr lang="en-US" dirty="0" smtClean="0"/>
              <a:t>)(i)(</a:t>
            </a:r>
            <a:r>
              <a:rPr lang="en-US" dirty="0"/>
              <a:t>A) (III) or (IV) or (a</a:t>
            </a:r>
            <a:r>
              <a:rPr lang="en-US" dirty="0" smtClean="0"/>
              <a:t>)(i)(</a:t>
            </a:r>
            <a:r>
              <a:rPr lang="en-US" dirty="0"/>
              <a:t>B);</a:t>
            </a:r>
          </a:p>
          <a:p>
            <a:pPr marL="633222" indent="-514350">
              <a:buFont typeface="+mj-lt"/>
              <a:buAutoNum type="alphaLcParenR"/>
            </a:pPr>
            <a:r>
              <a:rPr lang="en-US" dirty="0" smtClean="0"/>
              <a:t>Any </a:t>
            </a:r>
            <a:r>
              <a:rPr lang="en-US" dirty="0"/>
              <a:t>gross misdemeanor that is, under chapter </a:t>
            </a:r>
            <a:r>
              <a:rPr lang="en-US" b="1" dirty="0">
                <a:hlinkClick r:id="rId10"/>
              </a:rPr>
              <a:t>9A.28</a:t>
            </a:r>
            <a:r>
              <a:rPr lang="en-US" dirty="0"/>
              <a:t> RCW, a criminal attempt, criminal solicitation, or criminal conspiracy to commit an offense that is classified as a sex offense under RCW </a:t>
            </a:r>
            <a:r>
              <a:rPr lang="en-US" b="1" dirty="0">
                <a:hlinkClick r:id="rId4"/>
              </a:rPr>
              <a:t>9.94A.030</a:t>
            </a:r>
            <a:r>
              <a:rPr lang="en-US" dirty="0"/>
              <a:t> or this subsection;</a:t>
            </a:r>
          </a:p>
          <a:p>
            <a:pPr marL="633222" indent="-514350">
              <a:buFont typeface="+mj-lt"/>
              <a:buAutoNum type="alphaLcParenR"/>
            </a:pPr>
            <a:r>
              <a:rPr lang="en-US" dirty="0" smtClean="0"/>
              <a:t>Any </a:t>
            </a:r>
            <a:r>
              <a:rPr lang="en-US" dirty="0"/>
              <a:t>out-of-state conviction for an offense for which the person would be required to register as a sex offender while residing in the state of conviction; or, if not required to register in the state of conviction, an offense that under the laws of this state would be classified as a sex offense under this subsection;</a:t>
            </a:r>
          </a:p>
          <a:p>
            <a:pPr marL="633222" indent="-514350">
              <a:buFont typeface="+mj-lt"/>
              <a:buAutoNum type="alphaLcParenR"/>
            </a:pPr>
            <a:r>
              <a:rPr lang="en-US" dirty="0" smtClean="0"/>
              <a:t>Any </a:t>
            </a:r>
            <a:r>
              <a:rPr lang="en-US" dirty="0"/>
              <a:t>federal conviction classified as a sex offense under 42 U.S.C. Sec. 16911 (SORNA);</a:t>
            </a:r>
          </a:p>
          <a:p>
            <a:pPr marL="633222" indent="-514350">
              <a:buFont typeface="+mj-lt"/>
              <a:buAutoNum type="alphaLcParenR"/>
            </a:pPr>
            <a:r>
              <a:rPr lang="en-US" dirty="0" smtClean="0"/>
              <a:t>Any </a:t>
            </a:r>
            <a:r>
              <a:rPr lang="en-US" dirty="0"/>
              <a:t>military conviction for a sex offense. This includes sex offenses under the uniform code of military justice, as specified by the United States secretary of defense;</a:t>
            </a:r>
          </a:p>
          <a:p>
            <a:pPr marL="633222" indent="-514350">
              <a:buFont typeface="+mj-lt"/>
              <a:buAutoNum type="alphaLcParenR"/>
            </a:pPr>
            <a:r>
              <a:rPr lang="en-US" dirty="0" smtClean="0"/>
              <a:t> </a:t>
            </a:r>
            <a:r>
              <a:rPr lang="en-US" dirty="0"/>
              <a:t>Any conviction in a foreign country for a sex offense if it was obtained with sufficient safeguards for fundamental fairness and due process for the accused under guidelines or regulations established pursuant to 42 U.S.C. Sec. 16912;</a:t>
            </a:r>
          </a:p>
          <a:p>
            <a:pPr marL="633222" indent="-514350">
              <a:buFont typeface="+mj-lt"/>
              <a:buAutoNum type="alphaLcParenR"/>
            </a:pPr>
            <a:r>
              <a:rPr lang="en-US" dirty="0" smtClean="0"/>
              <a:t>Any </a:t>
            </a:r>
            <a:r>
              <a:rPr lang="en-US" dirty="0"/>
              <a:t>tribal conviction for an offense for which the person would be required to register as a sex offender while residing in the reservation of conviction; or, if not required to register in the reservation of conviction, an offense that under the laws of this state would be classified as a sex offense under this subsection.</a:t>
            </a:r>
          </a:p>
        </p:txBody>
      </p:sp>
      <p:sp>
        <p:nvSpPr>
          <p:cNvPr id="4" name="Slide Number Placeholder 3"/>
          <p:cNvSpPr>
            <a:spLocks noGrp="1"/>
          </p:cNvSpPr>
          <p:nvPr>
            <p:ph type="sldNum" sz="quarter" idx="12"/>
          </p:nvPr>
        </p:nvSpPr>
        <p:spPr/>
        <p:txBody>
          <a:bodyPr/>
          <a:lstStyle/>
          <a:p>
            <a:fld id="{3991DBD6-96B4-4F60-916A-8E1C27A0264D}" type="slidenum">
              <a:rPr lang="en-US" smtClean="0"/>
              <a:t>7</a:t>
            </a:fld>
            <a:endParaRPr lang="en-US" dirty="0"/>
          </a:p>
        </p:txBody>
      </p:sp>
    </p:spTree>
    <p:extLst>
      <p:ext uri="{BB962C8B-B14F-4D97-AF65-F5344CB8AC3E}">
        <p14:creationId xmlns:p14="http://schemas.microsoft.com/office/powerpoint/2010/main" val="284498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Who has to register?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a:t>
            </a:r>
            <a:r>
              <a:rPr lang="en-US" dirty="0"/>
              <a:t>Any adult or juvenile residing, attending school, working or carrying on a vocation as articulated in RCW </a:t>
            </a:r>
            <a:r>
              <a:rPr lang="en-US" dirty="0">
                <a:hlinkClick r:id="rId3"/>
              </a:rPr>
              <a:t>9A.44.130</a:t>
            </a:r>
            <a:r>
              <a:rPr lang="en-US" dirty="0"/>
              <a:t> in the State of Washington, whether or not they have a fixed address, and who has been found to have committed or been convicted of, or found not guilty by reason of insanity under chapter </a:t>
            </a:r>
            <a:r>
              <a:rPr lang="en-US" dirty="0">
                <a:hlinkClick r:id="rId4"/>
              </a:rPr>
              <a:t>10.77</a:t>
            </a:r>
            <a:r>
              <a:rPr lang="en-US" dirty="0"/>
              <a:t> RCW of, any sex offense or kidnapping offense. </a:t>
            </a:r>
            <a:endParaRPr lang="en-US" dirty="0" smtClean="0"/>
          </a:p>
          <a:p>
            <a:endParaRPr lang="en-US" dirty="0" smtClean="0"/>
          </a:p>
          <a:p>
            <a:r>
              <a:rPr lang="en-US" dirty="0" smtClean="0"/>
              <a:t>Any </a:t>
            </a:r>
            <a:r>
              <a:rPr lang="en-US" dirty="0"/>
              <a:t>individual who is or who has been determined to be a sexually violent predator pursuant to chapter </a:t>
            </a:r>
            <a:r>
              <a:rPr lang="en-US" dirty="0">
                <a:hlinkClick r:id="rId5"/>
              </a:rPr>
              <a:t>71.09</a:t>
            </a:r>
            <a:r>
              <a:rPr lang="en-US" dirty="0"/>
              <a:t> must also register. </a:t>
            </a:r>
            <a:endParaRPr lang="en-US" dirty="0" smtClean="0"/>
          </a:p>
          <a:p>
            <a:endParaRPr lang="en-US" dirty="0" smtClean="0"/>
          </a:p>
          <a:p>
            <a:r>
              <a:rPr lang="en-US" dirty="0" smtClean="0"/>
              <a:t>For </a:t>
            </a:r>
            <a:r>
              <a:rPr lang="en-US" dirty="0"/>
              <a:t>definition of covered sex offenses see RCW </a:t>
            </a:r>
            <a:r>
              <a:rPr lang="en-US" dirty="0">
                <a:hlinkClick r:id="rId6"/>
              </a:rPr>
              <a:t>9A.44.128</a:t>
            </a:r>
            <a:r>
              <a:rPr lang="en-US" dirty="0"/>
              <a:t> and </a:t>
            </a:r>
            <a:r>
              <a:rPr lang="en-US" dirty="0">
                <a:hlinkClick r:id="rId7"/>
              </a:rPr>
              <a:t>9.94A.030</a:t>
            </a:r>
            <a:r>
              <a:rPr lang="en-US" dirty="0"/>
              <a:t>. </a:t>
            </a:r>
            <a:endParaRPr lang="en-US" dirty="0" smtClean="0"/>
          </a:p>
        </p:txBody>
      </p:sp>
      <p:sp>
        <p:nvSpPr>
          <p:cNvPr id="4" name="Slide Number Placeholder 3"/>
          <p:cNvSpPr>
            <a:spLocks noGrp="1"/>
          </p:cNvSpPr>
          <p:nvPr>
            <p:ph type="sldNum" sz="quarter" idx="12"/>
          </p:nvPr>
        </p:nvSpPr>
        <p:spPr/>
        <p:txBody>
          <a:bodyPr/>
          <a:lstStyle/>
          <a:p>
            <a:fld id="{3991DBD6-96B4-4F60-916A-8E1C27A0264D}" type="slidenum">
              <a:rPr lang="en-US" smtClean="0"/>
              <a:t>8</a:t>
            </a:fld>
            <a:endParaRPr lang="en-US" dirty="0"/>
          </a:p>
        </p:txBody>
      </p:sp>
    </p:spTree>
    <p:extLst>
      <p:ext uri="{BB962C8B-B14F-4D97-AF65-F5344CB8AC3E}">
        <p14:creationId xmlns:p14="http://schemas.microsoft.com/office/powerpoint/2010/main" val="3424027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registration requirements?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Offenders </a:t>
            </a:r>
            <a:r>
              <a:rPr lang="en-US" dirty="0"/>
              <a:t>required to register must appear in person at the sheriff’s office in their county of residence, or if not a Washington resident, the county of the person’s school, employment or vocation or as otherwise required in </a:t>
            </a:r>
            <a:r>
              <a:rPr lang="en-US" dirty="0">
                <a:hlinkClick r:id="rId3"/>
              </a:rPr>
              <a:t>9A.44.130</a:t>
            </a:r>
            <a:r>
              <a:rPr lang="en-US" dirty="0"/>
              <a:t>. </a:t>
            </a:r>
            <a:endParaRPr lang="en-US" dirty="0" smtClean="0"/>
          </a:p>
          <a:p>
            <a:endParaRPr lang="en-US" dirty="0"/>
          </a:p>
          <a:p>
            <a:r>
              <a:rPr lang="en-US" dirty="0" smtClean="0"/>
              <a:t>The </a:t>
            </a:r>
            <a:r>
              <a:rPr lang="en-US" dirty="0"/>
              <a:t>offender must provide: </a:t>
            </a:r>
            <a:endParaRPr lang="en-US" dirty="0" smtClean="0"/>
          </a:p>
          <a:p>
            <a:pPr lvl="1"/>
            <a:r>
              <a:rPr lang="en-US" dirty="0" smtClean="0"/>
              <a:t>name </a:t>
            </a:r>
            <a:r>
              <a:rPr lang="en-US" dirty="0"/>
              <a:t>and any aliases </a:t>
            </a:r>
            <a:r>
              <a:rPr lang="en-US" dirty="0" smtClean="0"/>
              <a:t>used</a:t>
            </a:r>
          </a:p>
          <a:p>
            <a:pPr lvl="1"/>
            <a:r>
              <a:rPr lang="en-US" dirty="0" smtClean="0"/>
              <a:t>the </a:t>
            </a:r>
            <a:r>
              <a:rPr lang="en-US" dirty="0"/>
              <a:t>complete and accurate residential address or if lacking a fixed </a:t>
            </a:r>
            <a:r>
              <a:rPr lang="en-US" dirty="0" smtClean="0"/>
              <a:t>residence </a:t>
            </a:r>
            <a:r>
              <a:rPr lang="en-US" dirty="0"/>
              <a:t>where he or she plans to </a:t>
            </a:r>
            <a:r>
              <a:rPr lang="en-US" dirty="0" smtClean="0"/>
              <a:t>stay</a:t>
            </a:r>
          </a:p>
          <a:p>
            <a:pPr lvl="1"/>
            <a:r>
              <a:rPr lang="en-US" dirty="0" smtClean="0"/>
              <a:t>date </a:t>
            </a:r>
            <a:r>
              <a:rPr lang="en-US" dirty="0"/>
              <a:t>and place of </a:t>
            </a:r>
            <a:r>
              <a:rPr lang="en-US" dirty="0" smtClean="0"/>
              <a:t>birth</a:t>
            </a:r>
          </a:p>
          <a:p>
            <a:pPr lvl="1"/>
            <a:r>
              <a:rPr lang="en-US" dirty="0" smtClean="0"/>
              <a:t>place </a:t>
            </a:r>
            <a:r>
              <a:rPr lang="en-US" dirty="0"/>
              <a:t>of </a:t>
            </a:r>
            <a:r>
              <a:rPr lang="en-US" dirty="0" smtClean="0"/>
              <a:t>employment</a:t>
            </a:r>
          </a:p>
          <a:p>
            <a:pPr lvl="1"/>
            <a:r>
              <a:rPr lang="en-US" dirty="0" smtClean="0"/>
              <a:t>crime </a:t>
            </a:r>
            <a:r>
              <a:rPr lang="en-US" dirty="0"/>
              <a:t>for which convicted, date and place of </a:t>
            </a:r>
            <a:r>
              <a:rPr lang="en-US" dirty="0" smtClean="0"/>
              <a:t>conviction</a:t>
            </a:r>
          </a:p>
          <a:p>
            <a:pPr lvl="1"/>
            <a:r>
              <a:rPr lang="en-US" dirty="0" smtClean="0"/>
              <a:t>social </a:t>
            </a:r>
            <a:r>
              <a:rPr lang="en-US" dirty="0"/>
              <a:t>security </a:t>
            </a:r>
            <a:r>
              <a:rPr lang="en-US" dirty="0" smtClean="0"/>
              <a:t>number</a:t>
            </a:r>
          </a:p>
          <a:p>
            <a:pPr lvl="1"/>
            <a:r>
              <a:rPr lang="en-US" dirty="0" smtClean="0"/>
              <a:t>photograph </a:t>
            </a:r>
            <a:r>
              <a:rPr lang="en-US" dirty="0"/>
              <a:t>and </a:t>
            </a:r>
            <a:r>
              <a:rPr lang="en-US" dirty="0" smtClean="0"/>
              <a:t>fingerprints</a:t>
            </a: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9</a:t>
            </a:fld>
            <a:endParaRPr lang="en-US" dirty="0"/>
          </a:p>
        </p:txBody>
      </p:sp>
    </p:spTree>
    <p:extLst>
      <p:ext uri="{BB962C8B-B14F-4D97-AF65-F5344CB8AC3E}">
        <p14:creationId xmlns:p14="http://schemas.microsoft.com/office/powerpoint/2010/main" val="34240278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1030</TotalTime>
  <Words>1780</Words>
  <Application>Microsoft Office PowerPoint</Application>
  <PresentationFormat>On-screen Show (4:3)</PresentationFormat>
  <Paragraphs>240</Paragraphs>
  <Slides>31</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Calibri</vt:lpstr>
      <vt:lpstr>Corbel</vt:lpstr>
      <vt:lpstr>Corbel Light</vt:lpstr>
      <vt:lpstr>Wingdings</vt:lpstr>
      <vt:lpstr>Wingdings 2</vt:lpstr>
      <vt:lpstr>Wingdings 3</vt:lpstr>
      <vt:lpstr>Module</vt:lpstr>
      <vt:lpstr>Sex Offender Registration and Community Notification Meeting</vt:lpstr>
      <vt:lpstr>Who are the Sex Offenders?</vt:lpstr>
      <vt:lpstr>Why do we need to talk about them?</vt:lpstr>
      <vt:lpstr>Community Safety is Our Concern</vt:lpstr>
      <vt:lpstr>Community Protection Act of 1990</vt:lpstr>
      <vt:lpstr>What is a registered sex offender? </vt:lpstr>
      <vt:lpstr>What is a sex offense? </vt:lpstr>
      <vt:lpstr>Who has to register?</vt:lpstr>
      <vt:lpstr>What are the registration requirements? </vt:lpstr>
      <vt:lpstr>What if an offender doesn’t register? </vt:lpstr>
      <vt:lpstr>What is a risk level? </vt:lpstr>
      <vt:lpstr>How is risk level determined? </vt:lpstr>
      <vt:lpstr>Level I</vt:lpstr>
      <vt:lpstr>Kidnapping Offenders </vt:lpstr>
      <vt:lpstr>Level II</vt:lpstr>
      <vt:lpstr>Level III </vt:lpstr>
      <vt:lpstr>End of Sentence Review Committee</vt:lpstr>
      <vt:lpstr>Sexually Violent Predators </vt:lpstr>
      <vt:lpstr>71.09.096 Less Restrictive Alternatives</vt:lpstr>
      <vt:lpstr>Special Commitment Center</vt:lpstr>
      <vt:lpstr>Community Notification Methods </vt:lpstr>
      <vt:lpstr>Sex Offender Public Websites</vt:lpstr>
      <vt:lpstr>What’s on the Website? </vt:lpstr>
      <vt:lpstr>Community Forums &amp;  Media Releases</vt:lpstr>
      <vt:lpstr>Common Questions?</vt:lpstr>
      <vt:lpstr>Address Verification</vt:lpstr>
      <vt:lpstr>Resources </vt:lpstr>
      <vt:lpstr>Offender Specific Information</vt:lpstr>
      <vt:lpstr>Questions from the  Community?</vt:lpstr>
      <vt:lpstr>Conclusion  </vt:lpstr>
      <vt:lpstr>Contact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SAVINPO</dc:title>
  <dc:creator>Jamie Yoder</dc:creator>
  <cp:lastModifiedBy>Terrina Peterson</cp:lastModifiedBy>
  <cp:revision>132</cp:revision>
  <cp:lastPrinted>2017-05-05T18:10:16Z</cp:lastPrinted>
  <dcterms:created xsi:type="dcterms:W3CDTF">2015-02-23T17:22:17Z</dcterms:created>
  <dcterms:modified xsi:type="dcterms:W3CDTF">2020-10-12T14:54:22Z</dcterms:modified>
</cp:coreProperties>
</file>