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65" r:id="rId6"/>
    <p:sldId id="257" r:id="rId7"/>
    <p:sldId id="259" r:id="rId8"/>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1E37"/>
    <a:srgbClr val="422C16"/>
    <a:srgbClr val="0C788E"/>
    <a:srgbClr val="006666"/>
    <a:srgbClr val="0099CC"/>
    <a:srgbClr val="660066"/>
    <a:srgbClr val="0033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23" autoAdjust="0"/>
    <p:restoredTop sz="61512" autoAdjust="0"/>
  </p:normalViewPr>
  <p:slideViewPr>
    <p:cSldViewPr>
      <p:cViewPr varScale="1">
        <p:scale>
          <a:sx n="40" d="100"/>
          <a:sy n="40" d="100"/>
        </p:scale>
        <p:origin x="211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0417F-F558-462E-BE59-0CC35DDB9F19}" type="datetimeFigureOut">
              <a:rPr lang="en-US" smtClean="0"/>
              <a:t>11/19/2021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8D0354-4919-4D45-9E89-34BA769A8D40}" type="slidenum">
              <a:rPr lang="en-US" smtClean="0"/>
              <a:t>‹#›</a:t>
            </a:fld>
            <a:endParaRPr lang="en-US"/>
          </a:p>
        </p:txBody>
      </p:sp>
    </p:spTree>
    <p:extLst>
      <p:ext uri="{BB962C8B-B14F-4D97-AF65-F5344CB8AC3E}">
        <p14:creationId xmlns:p14="http://schemas.microsoft.com/office/powerpoint/2010/main" val="2349943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t>2020 Legislative session passed ESHB 2467 saying WA State will become a full point of contact state and firearm transfers will be handled</a:t>
            </a:r>
            <a:r>
              <a:rPr lang="en-US" altLang="en-US" sz="1200" baseline="0" dirty="0" smtClean="0"/>
              <a:t> by the WSP.  The bill also stated that the WSP would build an Implantation Plan of how that would work in WA State.  The Implementation Plan was built to guide on the technology and building a new division within WSP to house over 60 staff.   The bill included, long-guns, SAR’s, handguns. “other” (parts of a firearm) and pawned guns. </a:t>
            </a:r>
          </a:p>
          <a:p>
            <a:pPr marL="171450" indent="-171450">
              <a:buFont typeface="Arial" panose="020B0604020202020204" pitchFamily="34" charset="0"/>
              <a:buChar char="•"/>
            </a:pPr>
            <a:r>
              <a:rPr lang="en-US" sz="1200" baseline="0" dirty="0" smtClean="0"/>
              <a:t>Currently long-guns and “other” are being sent to the FBI NICS section directly for the check from the FFL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Hand-guns and SAR’s are being sent to the local jurisdiction from the FFL for the background check</a:t>
            </a:r>
            <a:endParaRPr lang="en-US" dirty="0" smtClean="0"/>
          </a:p>
          <a:p>
            <a:pPr marL="171450" indent="-171450">
              <a:buFont typeface="Arial" panose="020B0604020202020204" pitchFamily="34" charset="0"/>
              <a:buChar char="•"/>
            </a:pPr>
            <a:endParaRPr lang="en-US" sz="1200" baseline="0" dirty="0" smtClean="0"/>
          </a:p>
          <a:p>
            <a:r>
              <a:rPr lang="en-US" altLang="en-US" sz="2000" dirty="0" smtClean="0"/>
              <a:t>May 2020 – December 2020 - </a:t>
            </a:r>
            <a:r>
              <a:rPr lang="en-US" altLang="en-US" sz="1700" dirty="0" smtClean="0"/>
              <a:t>Implantation Plan completed</a:t>
            </a:r>
          </a:p>
          <a:p>
            <a:r>
              <a:rPr lang="en-US" altLang="en-US" sz="2000" dirty="0" smtClean="0"/>
              <a:t>January 2021 - </a:t>
            </a:r>
            <a:r>
              <a:rPr lang="en-US" altLang="en-US" sz="1700" dirty="0" smtClean="0"/>
              <a:t>Hired a Project manager, Technical Architect and Quality Assurance personnel</a:t>
            </a:r>
          </a:p>
          <a:p>
            <a:r>
              <a:rPr lang="en-US" altLang="en-US" sz="2000" dirty="0" smtClean="0"/>
              <a:t>March 2021 – October 2021 - </a:t>
            </a:r>
            <a:r>
              <a:rPr lang="en-US" altLang="en-US" sz="1700" dirty="0" smtClean="0"/>
              <a:t>RFP for technology; Selecting a vendor; Contract negotiations; Contract signed</a:t>
            </a:r>
          </a:p>
          <a:p>
            <a:r>
              <a:rPr lang="en-US" altLang="en-US" sz="2000" dirty="0" smtClean="0"/>
              <a:t>November 2021 – July 2023 - </a:t>
            </a:r>
            <a:r>
              <a:rPr lang="en-US" altLang="en-US" sz="1700" dirty="0" smtClean="0"/>
              <a:t>Catalyst Consulting building the system to conduct the background checks</a:t>
            </a:r>
          </a:p>
          <a:p>
            <a:pPr lvl="2"/>
            <a:r>
              <a:rPr lang="en-US" altLang="en-US" sz="1500" dirty="0" smtClean="0"/>
              <a:t>Secure Automated Firearms E-check - SAFE</a:t>
            </a:r>
          </a:p>
          <a:p>
            <a:pPr lvl="1"/>
            <a:r>
              <a:rPr lang="en-US" altLang="en-US" sz="1700" dirty="0" smtClean="0"/>
              <a:t>	WSP in parallel will be working on building the Division </a:t>
            </a:r>
          </a:p>
          <a:p>
            <a:pPr lvl="2"/>
            <a:r>
              <a:rPr lang="en-US" altLang="en-US" sz="1600" dirty="0" smtClean="0"/>
              <a:t>Finding space / Establishing positions / Hiring staff / Acquiring equipment</a:t>
            </a:r>
          </a:p>
          <a:p>
            <a:r>
              <a:rPr lang="en-US" altLang="en-US" sz="2000" dirty="0" smtClean="0"/>
              <a:t>July 2023 - </a:t>
            </a:r>
            <a:r>
              <a:rPr lang="en-US" altLang="en-US" sz="1700" dirty="0" smtClean="0"/>
              <a:t>Soft launch with some FFL’s </a:t>
            </a:r>
          </a:p>
          <a:p>
            <a:r>
              <a:rPr lang="en-US" altLang="en-US" sz="2000" dirty="0" smtClean="0"/>
              <a:t>January 2024 - </a:t>
            </a:r>
            <a:r>
              <a:rPr lang="en-US" altLang="en-US" sz="1000" dirty="0" smtClean="0"/>
              <a:t> </a:t>
            </a:r>
            <a:r>
              <a:rPr lang="en-US" altLang="en-US" sz="1700" dirty="0" smtClean="0"/>
              <a:t>Full Roll-out of the system </a:t>
            </a:r>
          </a:p>
        </p:txBody>
      </p:sp>
      <p:sp>
        <p:nvSpPr>
          <p:cNvPr id="4" name="Slide Number Placeholder 3"/>
          <p:cNvSpPr>
            <a:spLocks noGrp="1"/>
          </p:cNvSpPr>
          <p:nvPr>
            <p:ph type="sldNum" sz="quarter" idx="10"/>
          </p:nvPr>
        </p:nvSpPr>
        <p:spPr/>
        <p:txBody>
          <a:bodyPr/>
          <a:lstStyle/>
          <a:p>
            <a:fld id="{648D0354-4919-4D45-9E89-34BA769A8D40}" type="slidenum">
              <a:rPr lang="en-US" smtClean="0"/>
              <a:t>2</a:t>
            </a:fld>
            <a:endParaRPr lang="en-US"/>
          </a:p>
        </p:txBody>
      </p:sp>
    </p:spTree>
    <p:extLst>
      <p:ext uri="{BB962C8B-B14F-4D97-AF65-F5344CB8AC3E}">
        <p14:creationId xmlns:p14="http://schemas.microsoft.com/office/powerpoint/2010/main" val="161986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200" dirty="0" smtClean="0"/>
              <a:t>ESHB 2467 did not in address CPL’s or DOF???</a:t>
            </a:r>
          </a:p>
          <a:p>
            <a:pPr eaLnBrk="1" hangingPunct="1"/>
            <a:r>
              <a:rPr lang="en-US" altLang="en-US" sz="1200" dirty="0" smtClean="0"/>
              <a:t>The background check is the same as a firearm transfer</a:t>
            </a:r>
          </a:p>
          <a:p>
            <a:pPr marL="171450" indent="-171450" eaLnBrk="1" hangingPunct="1">
              <a:buFont typeface="Arial" panose="020B0604020202020204" pitchFamily="34" charset="0"/>
              <a:buChar char="•"/>
            </a:pPr>
            <a:r>
              <a:rPr lang="en-US" altLang="en-US" sz="1200" dirty="0" smtClean="0"/>
              <a:t>NICS</a:t>
            </a:r>
          </a:p>
          <a:p>
            <a:pPr marL="171450" indent="-171450" eaLnBrk="1" hangingPunct="1">
              <a:buFont typeface="Arial" panose="020B0604020202020204" pitchFamily="34" charset="0"/>
              <a:buChar char="•"/>
            </a:pPr>
            <a:r>
              <a:rPr lang="en-US" altLang="en-US" sz="1200" dirty="0" smtClean="0"/>
              <a:t>Mental Health </a:t>
            </a:r>
          </a:p>
          <a:p>
            <a:pPr marL="171450" indent="-171450" eaLnBrk="1" hangingPunct="1">
              <a:buFont typeface="Arial" panose="020B0604020202020204" pitchFamily="34" charset="0"/>
              <a:buChar char="•"/>
            </a:pPr>
            <a:r>
              <a:rPr lang="en-US" altLang="en-US" sz="1200" dirty="0" smtClean="0"/>
              <a:t>Local records </a:t>
            </a:r>
          </a:p>
          <a:p>
            <a:pPr eaLnBrk="1" hangingPunct="1"/>
            <a:endParaRPr lang="en-US" altLang="en-US" sz="1200" dirty="0" smtClean="0"/>
          </a:p>
          <a:p>
            <a:pPr eaLnBrk="1" hangingPunct="1"/>
            <a:r>
              <a:rPr lang="en-US" altLang="en-US" sz="1200" dirty="0" smtClean="0"/>
              <a:t>Last</a:t>
            </a:r>
            <a:r>
              <a:rPr lang="en-US" altLang="en-US" sz="1200" baseline="0" dirty="0" smtClean="0"/>
              <a:t> month a </a:t>
            </a:r>
            <a:r>
              <a:rPr lang="en-US" altLang="en-US" sz="1200" dirty="0" smtClean="0"/>
              <a:t>Listserv was built for FFL and LEA – this was built for announcements of</a:t>
            </a:r>
            <a:r>
              <a:rPr lang="en-US" altLang="en-US" sz="1200" baseline="0" dirty="0" smtClean="0"/>
              <a:t> what is happening with the centralized program.</a:t>
            </a:r>
          </a:p>
          <a:p>
            <a:pPr eaLnBrk="1" hangingPunct="1"/>
            <a:r>
              <a:rPr lang="en-US" altLang="en-US" sz="1200" baseline="0" dirty="0" smtClean="0"/>
              <a:t>The instruction sheet to sign up – had misinformation on it.  It said that WSP </a:t>
            </a:r>
            <a:r>
              <a:rPr lang="en-US" altLang="en-US" sz="1200" u="sng" baseline="0" dirty="0" smtClean="0"/>
              <a:t>will</a:t>
            </a:r>
            <a:r>
              <a:rPr lang="en-US" altLang="en-US" sz="1200" u="none" baseline="0" dirty="0" smtClean="0"/>
              <a:t> conduct the background check for CPL’s and DOF and as stated earlier those two items were not part of ESHB 2467</a:t>
            </a:r>
          </a:p>
          <a:p>
            <a:pPr eaLnBrk="1" hangingPunct="1"/>
            <a:r>
              <a:rPr lang="en-US" altLang="en-US" sz="1200" u="none" baseline="0" dirty="0" smtClean="0"/>
              <a:t>This got a few agencies concerned </a:t>
            </a:r>
          </a:p>
          <a:p>
            <a:pPr eaLnBrk="1" hangingPunct="1"/>
            <a:r>
              <a:rPr lang="en-US" altLang="en-US" sz="1200" u="none" baseline="0" dirty="0" smtClean="0"/>
              <a:t>We sent out another message advising we made a mistake and it should have read we are looking at what would it look like to add the language to include CPLs and DOF as they require the same check as a transfer</a:t>
            </a:r>
          </a:p>
          <a:p>
            <a:pPr eaLnBrk="1" hangingPunct="1"/>
            <a:endParaRPr lang="en-US" altLang="en-US" sz="1200" u="none" baseline="0" dirty="0" smtClean="0"/>
          </a:p>
          <a:p>
            <a:pPr eaLnBrk="1" hangingPunct="1"/>
            <a:r>
              <a:rPr lang="en-US" altLang="en-US" sz="1200" u="none" baseline="0" dirty="0" smtClean="0"/>
              <a:t>We are truly in the discussion stages right now </a:t>
            </a:r>
          </a:p>
          <a:p>
            <a:pPr eaLnBrk="1" hangingPunct="1"/>
            <a:r>
              <a:rPr lang="en-US" altLang="en-US" sz="1200" u="none" baseline="0" dirty="0" smtClean="0"/>
              <a:t>There is an Advisory Board that was established to oversee the firearms implementation and we meet monthly.  </a:t>
            </a:r>
          </a:p>
          <a:p>
            <a:pPr eaLnBrk="1" hangingPunct="1"/>
            <a:r>
              <a:rPr lang="en-US" altLang="en-US" sz="1200" u="none" baseline="0" dirty="0" smtClean="0"/>
              <a:t>This topic has been an item of discussion</a:t>
            </a:r>
          </a:p>
          <a:p>
            <a:pPr eaLnBrk="1" hangingPunct="1"/>
            <a:r>
              <a:rPr lang="en-US" altLang="en-US" sz="1200" u="none" baseline="0" dirty="0" smtClean="0"/>
              <a:t>On that board is Sheriff Hawley – Okanogan Co So / Chief Siebert – Quincy PD / AC Marc Lamoreaux – WSP, An FFL – </a:t>
            </a:r>
            <a:r>
              <a:rPr lang="en-US" altLang="en-US" sz="1200" u="none" baseline="0" dirty="0" err="1" smtClean="0"/>
              <a:t>Sportco</a:t>
            </a:r>
            <a:r>
              <a:rPr lang="en-US" altLang="en-US" sz="1200" u="none" baseline="0" dirty="0" smtClean="0"/>
              <a:t> and a general public member      </a:t>
            </a:r>
          </a:p>
          <a:p>
            <a:pPr eaLnBrk="1" hangingPunct="1"/>
            <a:endParaRPr lang="en-US" altLang="en-US" sz="1200" u="none" baseline="0" dirty="0" smtClean="0"/>
          </a:p>
          <a:p>
            <a:pPr eaLnBrk="1" hangingPunct="1"/>
            <a:r>
              <a:rPr lang="en-US" altLang="en-US" sz="2000" dirty="0" smtClean="0"/>
              <a:t>Unknowns / concerns  </a:t>
            </a:r>
          </a:p>
          <a:p>
            <a:pPr lvl="1" eaLnBrk="1" hangingPunct="1"/>
            <a:r>
              <a:rPr lang="en-US" altLang="en-US" sz="1700" dirty="0" smtClean="0"/>
              <a:t>Processing – who will do what?</a:t>
            </a:r>
          </a:p>
          <a:p>
            <a:r>
              <a:rPr lang="en-US" sz="1200" kern="1200" dirty="0" smtClean="0">
                <a:solidFill>
                  <a:schemeClr val="tx1"/>
                </a:solidFill>
                <a:effectLst/>
                <a:latin typeface="+mn-lt"/>
                <a:ea typeface="+mn-ea"/>
                <a:cs typeface="+mn-cs"/>
              </a:rPr>
              <a:t>	Local law enforcement role for CPL:</a:t>
            </a:r>
          </a:p>
          <a:p>
            <a:pPr lvl="0"/>
            <a:r>
              <a:rPr lang="en-US" sz="1200" kern="1200" dirty="0" smtClean="0">
                <a:solidFill>
                  <a:schemeClr val="tx1"/>
                </a:solidFill>
                <a:effectLst/>
                <a:latin typeface="+mn-lt"/>
                <a:ea typeface="+mn-ea"/>
                <a:cs typeface="+mn-cs"/>
              </a:rPr>
              <a:t>	Initial CPL - Take the fingerprints of the subject and send those to WSP/FBI to process</a:t>
            </a:r>
          </a:p>
          <a:p>
            <a:pPr lvl="0"/>
            <a:r>
              <a:rPr lang="en-US" sz="1200" kern="1200" dirty="0" smtClean="0">
                <a:solidFill>
                  <a:schemeClr val="tx1"/>
                </a:solidFill>
                <a:effectLst/>
                <a:latin typeface="+mn-lt"/>
                <a:ea typeface="+mn-ea"/>
                <a:cs typeface="+mn-cs"/>
              </a:rPr>
              <a:t>		When</a:t>
            </a:r>
            <a:r>
              <a:rPr lang="en-US" sz="1200" kern="1200" baseline="0" dirty="0" smtClean="0">
                <a:solidFill>
                  <a:schemeClr val="tx1"/>
                </a:solidFill>
                <a:effectLst/>
                <a:latin typeface="+mn-lt"/>
                <a:ea typeface="+mn-ea"/>
                <a:cs typeface="+mn-cs"/>
              </a:rPr>
              <a:t> WSP receives the prints the system would send a notification to SAFE to process the other piece of the background check</a:t>
            </a:r>
          </a:p>
          <a:p>
            <a:pPr lvl="0"/>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SAFE will process background check reviewing all of the required databases: </a:t>
            </a:r>
          </a:p>
          <a:p>
            <a:pPr lvl="1"/>
            <a:r>
              <a:rPr lang="en-US" sz="1200" kern="1200" dirty="0" smtClean="0">
                <a:solidFill>
                  <a:schemeClr val="tx1"/>
                </a:solidFill>
                <a:effectLst/>
                <a:latin typeface="+mn-lt"/>
                <a:ea typeface="+mn-ea"/>
                <a:cs typeface="+mn-cs"/>
              </a:rPr>
              <a:t>		National Instant Criminal Background Check System (NICS) – which includes:</a:t>
            </a:r>
            <a:endParaRPr lang="en-US" dirty="0" smtClean="0">
              <a:effectLst/>
            </a:endParaRPr>
          </a:p>
          <a:p>
            <a:pPr lvl="2"/>
            <a:r>
              <a:rPr lang="en-US" sz="1200" kern="1200" dirty="0" smtClean="0">
                <a:solidFill>
                  <a:schemeClr val="tx1"/>
                </a:solidFill>
                <a:effectLst/>
                <a:latin typeface="+mn-lt"/>
                <a:ea typeface="+mn-ea"/>
                <a:cs typeface="+mn-cs"/>
              </a:rPr>
              <a:t>	NICS Indices</a:t>
            </a:r>
            <a:endParaRPr lang="en-US" dirty="0" smtClean="0">
              <a:effectLst/>
            </a:endParaRPr>
          </a:p>
          <a:p>
            <a:pPr lvl="2"/>
            <a:r>
              <a:rPr lang="en-US" sz="1200" kern="1200" dirty="0" smtClean="0">
                <a:solidFill>
                  <a:schemeClr val="tx1"/>
                </a:solidFill>
                <a:effectLst/>
                <a:latin typeface="+mn-lt"/>
                <a:ea typeface="+mn-ea"/>
                <a:cs typeface="+mn-cs"/>
              </a:rPr>
              <a:t>	III (national criminal history)</a:t>
            </a:r>
            <a:endParaRPr lang="en-US" dirty="0" smtClean="0">
              <a:effectLst/>
            </a:endParaRPr>
          </a:p>
          <a:p>
            <a:pPr lvl="2"/>
            <a:r>
              <a:rPr lang="en-US" sz="1200" kern="1200" dirty="0" smtClean="0">
                <a:solidFill>
                  <a:schemeClr val="tx1"/>
                </a:solidFill>
                <a:effectLst/>
                <a:latin typeface="+mn-lt"/>
                <a:ea typeface="+mn-ea"/>
                <a:cs typeface="+mn-cs"/>
              </a:rPr>
              <a:t>	NCIC (national hot files)</a:t>
            </a:r>
            <a:endParaRPr lang="en-US" dirty="0" smtClean="0">
              <a:effectLst/>
            </a:endParaRPr>
          </a:p>
          <a:p>
            <a:pPr lvl="2"/>
            <a:r>
              <a:rPr lang="en-US" sz="1200" kern="1200" dirty="0" smtClean="0">
                <a:solidFill>
                  <a:schemeClr val="tx1"/>
                </a:solidFill>
                <a:effectLst/>
                <a:latin typeface="+mn-lt"/>
                <a:ea typeface="+mn-ea"/>
                <a:cs typeface="+mn-cs"/>
              </a:rPr>
              <a:t>	WACIC (state hot files)</a:t>
            </a:r>
            <a:endParaRPr lang="en-US" dirty="0" smtClean="0">
              <a:effectLst/>
            </a:endParaRPr>
          </a:p>
          <a:p>
            <a:pPr lvl="2"/>
            <a:r>
              <a:rPr lang="en-US" sz="1200" kern="1200" dirty="0" smtClean="0">
                <a:solidFill>
                  <a:schemeClr val="tx1"/>
                </a:solidFill>
                <a:effectLst/>
                <a:latin typeface="+mn-lt"/>
                <a:ea typeface="+mn-ea"/>
                <a:cs typeface="+mn-cs"/>
              </a:rPr>
              <a:t>	WASIS (state criminal history)</a:t>
            </a:r>
            <a:endParaRPr lang="en-US" dirty="0" smtClean="0">
              <a:effectLst/>
            </a:endParaRPr>
          </a:p>
          <a:p>
            <a:pPr lvl="1"/>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LInX</a:t>
            </a:r>
            <a:r>
              <a:rPr lang="en-US" sz="1200" kern="1200" dirty="0" smtClean="0">
                <a:solidFill>
                  <a:schemeClr val="tx1"/>
                </a:solidFill>
                <a:effectLst/>
                <a:latin typeface="+mn-lt"/>
                <a:ea typeface="+mn-ea"/>
                <a:cs typeface="+mn-cs"/>
              </a:rPr>
              <a:t>-NW and N-</a:t>
            </a:r>
            <a:r>
              <a:rPr lang="en-US" sz="1200" kern="1200" dirty="0" err="1" smtClean="0">
                <a:solidFill>
                  <a:schemeClr val="tx1"/>
                </a:solidFill>
                <a:effectLst/>
                <a:latin typeface="+mn-lt"/>
                <a:ea typeface="+mn-ea"/>
                <a:cs typeface="+mn-cs"/>
              </a:rPr>
              <a:t>DEx</a:t>
            </a:r>
            <a:r>
              <a:rPr lang="en-US" sz="1200" kern="1200" dirty="0" smtClean="0">
                <a:solidFill>
                  <a:schemeClr val="tx1"/>
                </a:solidFill>
                <a:effectLst/>
                <a:latin typeface="+mn-lt"/>
                <a:ea typeface="+mn-ea"/>
                <a:cs typeface="+mn-cs"/>
              </a:rPr>
              <a:t>  - local data </a:t>
            </a:r>
            <a:endParaRPr lang="en-US" dirty="0" smtClean="0">
              <a:effectLst/>
            </a:endParaRPr>
          </a:p>
          <a:p>
            <a:pPr lvl="1"/>
            <a:r>
              <a:rPr lang="en-US" sz="1200" kern="1200" dirty="0" smtClean="0">
                <a:solidFill>
                  <a:schemeClr val="tx1"/>
                </a:solidFill>
                <a:effectLst/>
                <a:latin typeface="+mn-lt"/>
                <a:ea typeface="+mn-ea"/>
                <a:cs typeface="+mn-cs"/>
              </a:rPr>
              <a:t>		Administrative Office of the Courts (AOC) – direct link to cases that are not in WASIS or III</a:t>
            </a:r>
            <a:endParaRPr lang="en-US" dirty="0" smtClean="0">
              <a:effectLst/>
            </a:endParaRPr>
          </a:p>
          <a:p>
            <a:pPr lvl="1"/>
            <a:r>
              <a:rPr lang="en-US" sz="1200" kern="1200" dirty="0" smtClean="0">
                <a:solidFill>
                  <a:schemeClr val="tx1"/>
                </a:solidFill>
                <a:effectLst/>
                <a:latin typeface="+mn-lt"/>
                <a:ea typeface="+mn-ea"/>
                <a:cs typeface="+mn-cs"/>
              </a:rPr>
              <a:t>		Health Care Authority (HCA) – direct link into the database without having to fill out a form and fax it to them, as is done now</a:t>
            </a:r>
            <a:endParaRPr lang="en-US"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After the background check is complete the law enforcement agency will receive the results of the fingerprints and the results of the firearm background check from SAFE.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The agency can then issue the CPL if they chose or not based on the information they receive. </a:t>
            </a:r>
          </a:p>
          <a:p>
            <a:pPr lvl="0"/>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	Renewal</a:t>
            </a:r>
            <a:r>
              <a:rPr lang="en-US" sz="1200" kern="1200" baseline="0" dirty="0" smtClean="0">
                <a:solidFill>
                  <a:schemeClr val="tx1"/>
                </a:solidFill>
                <a:effectLst/>
                <a:latin typeface="+mn-lt"/>
                <a:ea typeface="+mn-ea"/>
                <a:cs typeface="+mn-cs"/>
              </a:rPr>
              <a:t> CPL – Since prints are not required for a renewal the agency will send the check (name and date of birth) through the new WSP portal.  This is the same place you will be receiving your results and secure messages 	from WSP </a:t>
            </a:r>
            <a:endParaRPr lang="en-US" sz="1200" kern="1200" dirty="0" smtClean="0">
              <a:solidFill>
                <a:schemeClr val="tx1"/>
              </a:solidFill>
              <a:effectLst/>
              <a:latin typeface="+mn-lt"/>
              <a:ea typeface="+mn-ea"/>
              <a:cs typeface="+mn-cs"/>
            </a:endParaRPr>
          </a:p>
          <a:p>
            <a:pPr lvl="1" eaLnBrk="1" hangingPunct="1"/>
            <a:endParaRPr lang="en-US" altLang="en-US" sz="1700" dirty="0" smtClean="0"/>
          </a:p>
          <a:p>
            <a:pPr lvl="1"/>
            <a:r>
              <a:rPr lang="en-US" altLang="en-US" sz="1700" dirty="0" smtClean="0"/>
              <a:t>Fees – how will they apply?</a:t>
            </a:r>
            <a:r>
              <a:rPr lang="en-US" sz="1200" kern="1200" dirty="0" smtClean="0">
                <a:solidFill>
                  <a:schemeClr val="tx1"/>
                </a:solidFill>
                <a:effectLst/>
                <a:latin typeface="+mn-lt"/>
                <a:ea typeface="+mn-ea"/>
                <a:cs typeface="+mn-cs"/>
              </a:rPr>
              <a:t> Currently </a:t>
            </a:r>
          </a:p>
          <a:p>
            <a:pPr lvl="1"/>
            <a:r>
              <a:rPr lang="en-US" sz="1200" kern="1200" dirty="0" smtClean="0">
                <a:solidFill>
                  <a:schemeClr val="tx1"/>
                </a:solidFill>
                <a:effectLst/>
                <a:latin typeface="+mn-lt"/>
                <a:ea typeface="+mn-ea"/>
                <a:cs typeface="+mn-cs"/>
              </a:rPr>
              <a:t>Fees: $36 plus FBI imposed charge - $13.25 – the State Patrol does not charge for the state fingerprint processing – Total to get a CPL is $49.25 </a:t>
            </a:r>
          </a:p>
          <a:p>
            <a:pPr lvl="1"/>
            <a:r>
              <a:rPr lang="en-US" sz="1200" kern="1200" dirty="0" smtClean="0">
                <a:solidFill>
                  <a:schemeClr val="tx1"/>
                </a:solidFill>
                <a:effectLst/>
                <a:latin typeface="+mn-lt"/>
                <a:ea typeface="+mn-ea"/>
                <a:cs typeface="+mn-cs"/>
              </a:rPr>
              <a:t>$36 broken down </a:t>
            </a:r>
          </a:p>
          <a:p>
            <a:pPr lvl="2"/>
            <a:r>
              <a:rPr lang="en-US" sz="1200" kern="1200" dirty="0" smtClean="0">
                <a:solidFill>
                  <a:schemeClr val="tx1"/>
                </a:solidFill>
                <a:effectLst/>
                <a:latin typeface="+mn-lt"/>
                <a:ea typeface="+mn-ea"/>
                <a:cs typeface="+mn-cs"/>
              </a:rPr>
              <a:t>$15 to general fund</a:t>
            </a:r>
          </a:p>
          <a:p>
            <a:pPr lvl="2"/>
            <a:r>
              <a:rPr lang="en-US" sz="1200" kern="1200" dirty="0" smtClean="0">
                <a:solidFill>
                  <a:schemeClr val="tx1"/>
                </a:solidFill>
                <a:effectLst/>
                <a:latin typeface="+mn-lt"/>
                <a:ea typeface="+mn-ea"/>
                <a:cs typeface="+mn-cs"/>
              </a:rPr>
              <a:t>$4 to the agency taking the prints – this fee would remain with the agency taking the prints </a:t>
            </a:r>
          </a:p>
          <a:p>
            <a:pPr lvl="2"/>
            <a:r>
              <a:rPr lang="en-US" sz="1200" kern="1200" dirty="0" smtClean="0">
                <a:solidFill>
                  <a:schemeClr val="tx1"/>
                </a:solidFill>
                <a:effectLst/>
                <a:latin typeface="+mn-lt"/>
                <a:ea typeface="+mn-ea"/>
                <a:cs typeface="+mn-cs"/>
              </a:rPr>
              <a:t>$14 to the issuing authority – this fee would remain with the issuing authority as we heard concerns from local law enforcement agencies they would like to know who has a CPL in their jurisdiction </a:t>
            </a:r>
          </a:p>
          <a:p>
            <a:pPr lvl="2"/>
            <a:r>
              <a:rPr lang="en-US" sz="1200" kern="1200" dirty="0" smtClean="0">
                <a:solidFill>
                  <a:schemeClr val="tx1"/>
                </a:solidFill>
                <a:effectLst/>
                <a:latin typeface="+mn-lt"/>
                <a:ea typeface="+mn-ea"/>
                <a:cs typeface="+mn-cs"/>
              </a:rPr>
              <a:t>$2.16 to the Firearms Range account </a:t>
            </a:r>
          </a:p>
          <a:p>
            <a:pPr lvl="2"/>
            <a:r>
              <a:rPr lang="en-US" sz="1200" kern="1200" dirty="0" smtClean="0">
                <a:solidFill>
                  <a:schemeClr val="tx1"/>
                </a:solidFill>
                <a:effectLst/>
                <a:latin typeface="+mn-lt"/>
                <a:ea typeface="+mn-ea"/>
                <a:cs typeface="+mn-cs"/>
              </a:rPr>
              <a:t>$.84 to DOL CPL renew</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State Patrol role for CPL:</a:t>
            </a:r>
          </a:p>
          <a:p>
            <a:r>
              <a:rPr lang="en-US" sz="1200" kern="1200" dirty="0" smtClean="0">
                <a:solidFill>
                  <a:schemeClr val="tx1"/>
                </a:solidFill>
                <a:effectLst/>
                <a:latin typeface="+mn-lt"/>
                <a:ea typeface="+mn-ea"/>
                <a:cs typeface="+mn-cs"/>
              </a:rPr>
              <a:t>WSP is requesting to have the $18 fee that was identified in ESHB2467 to be added to the CPL fee which would cover the cost of operations of the Centralized Firearm Program.  The fee would be added to the applicant not the local law enforcement agencies.  This would bring the total to get a CPL to $67.25. </a:t>
            </a:r>
            <a:endParaRPr lang="en-US" dirty="0" smtClean="0">
              <a:effectLst/>
            </a:endParaRPr>
          </a:p>
          <a:p>
            <a:pPr lvl="1" eaLnBrk="1" hangingPunct="1"/>
            <a:endParaRPr lang="en-US" altLang="en-US" sz="1700" dirty="0" smtClean="0"/>
          </a:p>
          <a:p>
            <a:pPr lvl="1" eaLnBrk="1" hangingPunct="1"/>
            <a:r>
              <a:rPr lang="en-US" altLang="en-US" sz="1700" dirty="0" smtClean="0"/>
              <a:t>Liability – LEA name on the card?</a:t>
            </a:r>
          </a:p>
          <a:p>
            <a:pPr lvl="1" eaLnBrk="1" hangingPunct="1"/>
            <a:r>
              <a:rPr lang="en-US" altLang="en-US" sz="1700" dirty="0" smtClean="0"/>
              <a:t>We heard agencies have concerns about having</a:t>
            </a:r>
            <a:r>
              <a:rPr lang="en-US" altLang="en-US" sz="1700" baseline="0" dirty="0" smtClean="0"/>
              <a:t> their name on the card and WSP is conducting the background check.  We understand this concern.  The systems being used by LEA’s are the same ones that WSP will be using – there is pride in what the records clerks do and we understand that.  </a:t>
            </a:r>
            <a:endParaRPr lang="en-US" altLang="en-US" sz="170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en-US" sz="1700" baseline="0" dirty="0" smtClean="0"/>
              <a:t>The CPL does not give the subject the right to own or purchase a gun.  The CPL is truly that a license to carry concealed.</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en-US" sz="1700" baseline="0" dirty="0" smtClean="0"/>
              <a:t>If the subject wanted to purchase a firearm they will still have to go through another background check.  This check would be conducted by the WSP for the firearm. </a:t>
            </a:r>
            <a:endParaRPr lang="en-US" altLang="en-US" sz="1700" dirty="0" smtClean="0"/>
          </a:p>
          <a:p>
            <a:pPr lvl="1" eaLnBrk="1" hangingPunct="1"/>
            <a:endParaRPr lang="en-US" altLang="en-US" sz="1700" dirty="0" smtClean="0"/>
          </a:p>
          <a:p>
            <a:pPr lvl="1" eaLnBrk="1" hangingPunct="1"/>
            <a:r>
              <a:rPr lang="en-US" altLang="en-US" sz="1700" dirty="0" smtClean="0"/>
              <a:t>3</a:t>
            </a:r>
            <a:r>
              <a:rPr lang="en-US" altLang="en-US" sz="1700" baseline="30000" dirty="0" smtClean="0"/>
              <a:t>rd</a:t>
            </a:r>
            <a:r>
              <a:rPr lang="en-US" altLang="en-US" sz="1700" dirty="0" smtClean="0"/>
              <a:t> party vendors</a:t>
            </a:r>
            <a:r>
              <a:rPr lang="en-US" altLang="en-US" sz="1700" baseline="0" dirty="0" smtClean="0"/>
              <a:t> – </a:t>
            </a:r>
            <a:r>
              <a:rPr lang="en-US" altLang="en-US" sz="1700" baseline="0" dirty="0" err="1" smtClean="0"/>
              <a:t>permitium</a:t>
            </a:r>
            <a:r>
              <a:rPr lang="en-US" altLang="en-US" sz="1700" baseline="0" dirty="0" smtClean="0"/>
              <a:t> – we believe many of your agencies use this vendor to assist in processing CPL’s – we believe their role would remain – unless I am missing something</a:t>
            </a:r>
          </a:p>
          <a:p>
            <a:pPr lvl="1" eaLnBrk="1" hangingPunct="1"/>
            <a:r>
              <a:rPr lang="en-US" altLang="en-US" sz="1700" baseline="0" dirty="0" smtClean="0"/>
              <a:t>	Mercer Island / Thurston Co So / Whatcom Co So / Stevens Co So / Grant Co So </a:t>
            </a:r>
            <a:r>
              <a:rPr lang="en-US" altLang="en-US" sz="1700" baseline="0" smtClean="0"/>
              <a:t>/ SS911 </a:t>
            </a:r>
            <a:r>
              <a:rPr lang="en-US" altLang="en-US" sz="1700" baseline="0" dirty="0" smtClean="0"/>
              <a:t>/ Pacific Co So / Snohomish Co So – just to name a few </a:t>
            </a:r>
          </a:p>
          <a:p>
            <a:pPr lvl="1" eaLnBrk="1" hangingPunct="1"/>
            <a:endParaRPr lang="en-US" altLang="en-US" sz="1700" dirty="0" smtClean="0"/>
          </a:p>
          <a:p>
            <a:pPr eaLnBrk="1" hangingPunct="1"/>
            <a:r>
              <a:rPr lang="en-US" altLang="en-US" sz="2000" dirty="0" smtClean="0"/>
              <a:t>Things to think about</a:t>
            </a:r>
          </a:p>
          <a:p>
            <a:pPr lvl="1" eaLnBrk="1" hangingPunct="1"/>
            <a:r>
              <a:rPr lang="en-US" altLang="en-US" sz="1700" dirty="0" smtClean="0"/>
              <a:t>LEA name on card – is that really needed?  </a:t>
            </a:r>
          </a:p>
          <a:p>
            <a:pPr lvl="1" eaLnBrk="1" hangingPunct="1"/>
            <a:r>
              <a:rPr lang="en-US" altLang="en-US" sz="1700" dirty="0" smtClean="0"/>
              <a:t>Generic seal produced by DOL?</a:t>
            </a:r>
          </a:p>
          <a:p>
            <a:pPr lvl="1" eaLnBrk="1" hangingPunct="1"/>
            <a:r>
              <a:rPr lang="en-US" altLang="en-US" sz="1700" dirty="0" smtClean="0"/>
              <a:t>	Every other license in WA has a generic seal – why</a:t>
            </a:r>
            <a:r>
              <a:rPr lang="en-US" altLang="en-US" sz="1700" baseline="0" dirty="0" smtClean="0"/>
              <a:t> is this one different?  The RCW does not state it has to be one way or the other </a:t>
            </a:r>
          </a:p>
          <a:p>
            <a:pPr lvl="1" eaLnBrk="1" hangingPunct="1"/>
            <a:r>
              <a:rPr lang="en-US" altLang="en-US" sz="1700" baseline="0" dirty="0" smtClean="0"/>
              <a:t>DOL has a system that is used by law enforcement agencies to submit the CPL application – Firearms online – how would this work with SAFE and trying to ensue agencies didn’t have double entry?</a:t>
            </a:r>
          </a:p>
          <a:p>
            <a:pPr lvl="1" eaLnBrk="1" hangingPunct="1"/>
            <a:r>
              <a:rPr lang="en-US" altLang="en-US" sz="1700" baseline="0" dirty="0" smtClean="0"/>
              <a:t>	</a:t>
            </a:r>
            <a:endParaRPr lang="en-US" altLang="en-US" sz="1700" u="sng" dirty="0" smtClean="0"/>
          </a:p>
          <a:p>
            <a:endParaRPr lang="en-US" sz="1200" kern="1200" dirty="0" smtClean="0">
              <a:solidFill>
                <a:schemeClr val="tx1"/>
              </a:solidFill>
              <a:effectLst/>
              <a:latin typeface="+mn-lt"/>
              <a:ea typeface="+mn-ea"/>
              <a:cs typeface="+mn-cs"/>
            </a:endParaRPr>
          </a:p>
          <a:p>
            <a:pPr lvl="1" eaLnBrk="1" hangingPunct="1"/>
            <a:endParaRPr lang="en-US" altLang="en-US" sz="1700" u="sng" dirty="0" smtClean="0"/>
          </a:p>
          <a:p>
            <a:pPr lvl="1" eaLnBrk="1" hangingPunct="1"/>
            <a:endParaRPr lang="en-US" altLang="en-US" sz="1700" u="sng" dirty="0" smtClean="0"/>
          </a:p>
          <a:p>
            <a:pPr lvl="1" eaLnBrk="1" hangingPunct="1"/>
            <a:endParaRPr lang="en-US" altLang="en-US" sz="1700" u="sng" dirty="0" smtClean="0"/>
          </a:p>
          <a:p>
            <a:pPr lvl="1" eaLnBrk="1" hangingPunct="1"/>
            <a:endParaRPr lang="en-US" altLang="en-US" sz="1700" u="sng" dirty="0" smtClean="0"/>
          </a:p>
          <a:p>
            <a:pPr lvl="1" eaLnBrk="1" hangingPunct="1"/>
            <a:endParaRPr lang="en-US" altLang="en-US" sz="1200" u="sng" dirty="0" smtClean="0"/>
          </a:p>
        </p:txBody>
      </p:sp>
      <p:sp>
        <p:nvSpPr>
          <p:cNvPr id="4" name="Slide Number Placeholder 3"/>
          <p:cNvSpPr>
            <a:spLocks noGrp="1"/>
          </p:cNvSpPr>
          <p:nvPr>
            <p:ph type="sldNum" sz="quarter" idx="10"/>
          </p:nvPr>
        </p:nvSpPr>
        <p:spPr/>
        <p:txBody>
          <a:bodyPr/>
          <a:lstStyle/>
          <a:p>
            <a:fld id="{648D0354-4919-4D45-9E89-34BA769A8D40}" type="slidenum">
              <a:rPr lang="en-US" smtClean="0"/>
              <a:t>3</a:t>
            </a:fld>
            <a:endParaRPr lang="en-US"/>
          </a:p>
        </p:txBody>
      </p:sp>
    </p:spTree>
    <p:extLst>
      <p:ext uri="{BB962C8B-B14F-4D97-AF65-F5344CB8AC3E}">
        <p14:creationId xmlns:p14="http://schemas.microsoft.com/office/powerpoint/2010/main" val="1263261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A6078EC-B3F5-4924-97A7-195D133BA538}" type="slidenum">
              <a:rPr lang="es-ES" altLang="en-US"/>
              <a:pPr>
                <a:defRPr/>
              </a:pPr>
              <a:t>‹#›</a:t>
            </a:fld>
            <a:endParaRPr lang="es-ES" altLang="en-US"/>
          </a:p>
        </p:txBody>
      </p:sp>
    </p:spTree>
    <p:extLst>
      <p:ext uri="{BB962C8B-B14F-4D97-AF65-F5344CB8AC3E}">
        <p14:creationId xmlns:p14="http://schemas.microsoft.com/office/powerpoint/2010/main" val="279123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8340C9-0D55-4182-85A3-D43FE0BC11CA}" type="slidenum">
              <a:rPr lang="es-ES" altLang="en-US"/>
              <a:pPr>
                <a:defRPr/>
              </a:pPr>
              <a:t>‹#›</a:t>
            </a:fld>
            <a:endParaRPr lang="es-ES" altLang="en-US"/>
          </a:p>
        </p:txBody>
      </p:sp>
    </p:spTree>
    <p:extLst>
      <p:ext uri="{BB962C8B-B14F-4D97-AF65-F5344CB8AC3E}">
        <p14:creationId xmlns:p14="http://schemas.microsoft.com/office/powerpoint/2010/main" val="31892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F769F0-140F-4376-8FAC-9625643C0953}" type="slidenum">
              <a:rPr lang="es-ES" altLang="en-US"/>
              <a:pPr>
                <a:defRPr/>
              </a:pPr>
              <a:t>‹#›</a:t>
            </a:fld>
            <a:endParaRPr lang="es-ES" altLang="en-US"/>
          </a:p>
        </p:txBody>
      </p:sp>
    </p:spTree>
    <p:extLst>
      <p:ext uri="{BB962C8B-B14F-4D97-AF65-F5344CB8AC3E}">
        <p14:creationId xmlns:p14="http://schemas.microsoft.com/office/powerpoint/2010/main" val="432246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83"/>
            <a:ext cx="8229600" cy="1143000"/>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sz="2200"/>
            </a:lvl2pPr>
            <a:lvl3pPr>
              <a:defRPr sz="2000"/>
            </a:lvl3pPr>
            <a:lvl4pPr>
              <a:defRPr sz="1800"/>
            </a:lvl4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F989E1E-201D-47EC-9CD3-5D05FE6B2833}" type="slidenum">
              <a:rPr lang="es-ES" altLang="en-US"/>
              <a:pPr>
                <a:defRPr/>
              </a:pPr>
              <a:t>‹#›</a:t>
            </a:fld>
            <a:endParaRPr lang="es-ES" altLang="en-US"/>
          </a:p>
        </p:txBody>
      </p:sp>
      <p:sp>
        <p:nvSpPr>
          <p:cNvPr id="7" name="Rectangle 6"/>
          <p:cNvSpPr/>
          <p:nvPr userDrawn="1"/>
        </p:nvSpPr>
        <p:spPr>
          <a:xfrm>
            <a:off x="0" y="6595458"/>
            <a:ext cx="827584" cy="26254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608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6654E40-3B5D-424E-9B0E-8CB2D2F46A34}" type="slidenum">
              <a:rPr lang="es-ES" altLang="en-US"/>
              <a:pPr>
                <a:defRPr/>
              </a:pPr>
              <a:t>‹#›</a:t>
            </a:fld>
            <a:endParaRPr lang="es-ES" altLang="en-US"/>
          </a:p>
        </p:txBody>
      </p:sp>
    </p:spTree>
    <p:extLst>
      <p:ext uri="{BB962C8B-B14F-4D97-AF65-F5344CB8AC3E}">
        <p14:creationId xmlns:p14="http://schemas.microsoft.com/office/powerpoint/2010/main" val="2378812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075E98B-87D5-490C-B07B-202B102CADDE}" type="slidenum">
              <a:rPr lang="es-ES" altLang="en-US"/>
              <a:pPr>
                <a:defRPr/>
              </a:pPr>
              <a:t>‹#›</a:t>
            </a:fld>
            <a:endParaRPr lang="es-ES" altLang="en-US"/>
          </a:p>
        </p:txBody>
      </p:sp>
    </p:spTree>
    <p:extLst>
      <p:ext uri="{BB962C8B-B14F-4D97-AF65-F5344CB8AC3E}">
        <p14:creationId xmlns:p14="http://schemas.microsoft.com/office/powerpoint/2010/main" val="1495813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EE0C6FE-8170-4BFC-929A-D736FE47D467}" type="slidenum">
              <a:rPr lang="es-ES" altLang="en-US"/>
              <a:pPr>
                <a:defRPr/>
              </a:pPr>
              <a:t>‹#›</a:t>
            </a:fld>
            <a:endParaRPr lang="es-ES" altLang="en-US"/>
          </a:p>
        </p:txBody>
      </p:sp>
    </p:spTree>
    <p:extLst>
      <p:ext uri="{BB962C8B-B14F-4D97-AF65-F5344CB8AC3E}">
        <p14:creationId xmlns:p14="http://schemas.microsoft.com/office/powerpoint/2010/main" val="3853600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207B791-1C2C-4E63-9ADA-FA8B314D1A3E}" type="slidenum">
              <a:rPr lang="es-ES" altLang="en-US"/>
              <a:pPr>
                <a:defRPr/>
              </a:pPr>
              <a:t>‹#›</a:t>
            </a:fld>
            <a:endParaRPr lang="es-ES" altLang="en-US"/>
          </a:p>
        </p:txBody>
      </p:sp>
    </p:spTree>
    <p:extLst>
      <p:ext uri="{BB962C8B-B14F-4D97-AF65-F5344CB8AC3E}">
        <p14:creationId xmlns:p14="http://schemas.microsoft.com/office/powerpoint/2010/main" val="3013088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1A8A599-C851-4944-8443-C778C00E5702}" type="slidenum">
              <a:rPr lang="es-ES" altLang="en-US"/>
              <a:pPr>
                <a:defRPr/>
              </a:pPr>
              <a:t>‹#›</a:t>
            </a:fld>
            <a:endParaRPr lang="es-ES" altLang="en-US"/>
          </a:p>
        </p:txBody>
      </p:sp>
    </p:spTree>
    <p:extLst>
      <p:ext uri="{BB962C8B-B14F-4D97-AF65-F5344CB8AC3E}">
        <p14:creationId xmlns:p14="http://schemas.microsoft.com/office/powerpoint/2010/main" val="3821792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BDB7CF9-E71D-40EB-A2C3-FC4DFA1A91C2}" type="slidenum">
              <a:rPr lang="es-ES" altLang="en-US"/>
              <a:pPr>
                <a:defRPr/>
              </a:pPr>
              <a:t>‹#›</a:t>
            </a:fld>
            <a:endParaRPr lang="es-ES" altLang="en-US"/>
          </a:p>
        </p:txBody>
      </p:sp>
    </p:spTree>
    <p:extLst>
      <p:ext uri="{BB962C8B-B14F-4D97-AF65-F5344CB8AC3E}">
        <p14:creationId xmlns:p14="http://schemas.microsoft.com/office/powerpoint/2010/main" val="4096432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2FA4A78-C4F5-4D8C-84FD-9B0F2B026F3D}" type="slidenum">
              <a:rPr lang="es-ES" altLang="en-US"/>
              <a:pPr>
                <a:defRPr/>
              </a:pPr>
              <a:t>‹#›</a:t>
            </a:fld>
            <a:endParaRPr lang="es-ES" altLang="en-US"/>
          </a:p>
        </p:txBody>
      </p:sp>
    </p:spTree>
    <p:extLst>
      <p:ext uri="{BB962C8B-B14F-4D97-AF65-F5344CB8AC3E}">
        <p14:creationId xmlns:p14="http://schemas.microsoft.com/office/powerpoint/2010/main" val="3788443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0283617-B4F6-47E2-B063-78EB5E318A4F}"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Firearms@wsp.wa.gov"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150"/>
          <p:cNvSpPr>
            <a:spLocks noGrp="1" noChangeArrowheads="1"/>
          </p:cNvSpPr>
          <p:nvPr>
            <p:ph type="ctrTitle"/>
          </p:nvPr>
        </p:nvSpPr>
        <p:spPr>
          <a:xfrm>
            <a:off x="107950" y="4546600"/>
            <a:ext cx="8642350" cy="1258888"/>
          </a:xfrm>
        </p:spPr>
        <p:txBody>
          <a:bodyPr anchor="ctr"/>
          <a:lstStyle/>
          <a:p>
            <a:pPr algn="l" eaLnBrk="1" hangingPunct="1"/>
            <a:r>
              <a:rPr lang="en-US" altLang="en-US" sz="3600" dirty="0" smtClean="0">
                <a:solidFill>
                  <a:schemeClr val="bg1"/>
                </a:solidFill>
              </a:rPr>
              <a:t>Washington State Patrol </a:t>
            </a:r>
            <a:br>
              <a:rPr lang="en-US" altLang="en-US" sz="3600" dirty="0" smtClean="0">
                <a:solidFill>
                  <a:schemeClr val="bg1"/>
                </a:solidFill>
              </a:rPr>
            </a:br>
            <a:r>
              <a:rPr lang="en-US" altLang="en-US" sz="3600" dirty="0" smtClean="0">
                <a:solidFill>
                  <a:schemeClr val="bg1"/>
                </a:solidFill>
              </a:rPr>
              <a:t>Firearms Background Check Program</a:t>
            </a:r>
            <a:endParaRPr lang="es-ES" altLang="en-US" sz="3600" b="1" dirty="0" smtClean="0">
              <a:solidFill>
                <a:schemeClr val="bg1"/>
              </a:solidFill>
            </a:endParaRPr>
          </a:p>
        </p:txBody>
      </p:sp>
      <p:sp>
        <p:nvSpPr>
          <p:cNvPr id="2051" name="Rectangle 167"/>
          <p:cNvSpPr>
            <a:spLocks noChangeArrowheads="1"/>
          </p:cNvSpPr>
          <p:nvPr/>
        </p:nvSpPr>
        <p:spPr bwMode="auto">
          <a:xfrm>
            <a:off x="6516216" y="6021388"/>
            <a:ext cx="2627784"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dirty="0" smtClean="0">
                <a:solidFill>
                  <a:schemeClr val="bg1"/>
                </a:solidFill>
              </a:rPr>
              <a:t>November 17, </a:t>
            </a:r>
            <a:r>
              <a:rPr lang="en-US" altLang="en-US" sz="2000" b="1" dirty="0">
                <a:solidFill>
                  <a:schemeClr val="bg1"/>
                </a:solidFill>
              </a:rPr>
              <a:t>2021</a:t>
            </a:r>
            <a:endParaRPr lang="es-ES" altLang="en-US" sz="2000" b="1" dirty="0">
              <a:solidFill>
                <a:schemeClr val="bg1"/>
              </a:solidFill>
            </a:endParaRPr>
          </a:p>
        </p:txBody>
      </p:sp>
      <p:sp>
        <p:nvSpPr>
          <p:cNvPr id="2052" name="TextBox 1"/>
          <p:cNvSpPr txBox="1">
            <a:spLocks noChangeArrowheads="1"/>
          </p:cNvSpPr>
          <p:nvPr/>
        </p:nvSpPr>
        <p:spPr bwMode="auto">
          <a:xfrm>
            <a:off x="0" y="6488113"/>
            <a:ext cx="1042988" cy="369887"/>
          </a:xfrm>
          <a:prstGeom prst="rect">
            <a:avLst/>
          </a:prstGeom>
          <a:solidFill>
            <a:srgbClr val="041E37"/>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pic>
        <p:nvPicPr>
          <p:cNvPr id="205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429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942" y="6453336"/>
            <a:ext cx="4896098" cy="307777"/>
          </a:xfrm>
          <a:prstGeom prst="rect">
            <a:avLst/>
          </a:prstGeom>
          <a:noFill/>
        </p:spPr>
        <p:txBody>
          <a:bodyPr wrap="square" rtlCol="0">
            <a:spAutoFit/>
          </a:bodyPr>
          <a:lstStyle/>
          <a:p>
            <a:r>
              <a:rPr lang="en-US" sz="1400" dirty="0" smtClean="0">
                <a:solidFill>
                  <a:schemeClr val="bg1"/>
                </a:solidFill>
              </a:rPr>
              <a:t>Presented by: Kateri Candee – Division Commander</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88"/>
            <a:ext cx="8229600" cy="1143000"/>
          </a:xfrm>
        </p:spPr>
        <p:txBody>
          <a:bodyPr/>
          <a:lstStyle/>
          <a:p>
            <a:r>
              <a:rPr lang="en-US" altLang="en-US" dirty="0" smtClean="0"/>
              <a:t>Centralized Firearms Status</a:t>
            </a:r>
          </a:p>
        </p:txBody>
      </p:sp>
      <p:sp>
        <p:nvSpPr>
          <p:cNvPr id="3075" name="Content Placeholder 2"/>
          <p:cNvSpPr>
            <a:spLocks noGrp="1"/>
          </p:cNvSpPr>
          <p:nvPr>
            <p:ph idx="1"/>
          </p:nvPr>
        </p:nvSpPr>
        <p:spPr>
          <a:xfrm>
            <a:off x="395536" y="1196752"/>
            <a:ext cx="8748464" cy="5328592"/>
          </a:xfrm>
        </p:spPr>
        <p:txBody>
          <a:bodyPr/>
          <a:lstStyle/>
          <a:p>
            <a:r>
              <a:rPr lang="en-US" altLang="en-US" sz="2000" dirty="0" smtClean="0"/>
              <a:t>2020 Legislative session passed ESHB 2467</a:t>
            </a:r>
          </a:p>
          <a:p>
            <a:r>
              <a:rPr lang="en-US" altLang="en-US" sz="2000" dirty="0" smtClean="0"/>
              <a:t>May 2020 – December 2020 </a:t>
            </a:r>
          </a:p>
          <a:p>
            <a:pPr lvl="1"/>
            <a:r>
              <a:rPr lang="en-US" altLang="en-US" sz="1700" dirty="0" smtClean="0"/>
              <a:t>Implantation Plan completed</a:t>
            </a:r>
          </a:p>
          <a:p>
            <a:r>
              <a:rPr lang="en-US" altLang="en-US" sz="2000" dirty="0" smtClean="0"/>
              <a:t>January 2021</a:t>
            </a:r>
          </a:p>
          <a:p>
            <a:pPr lvl="1"/>
            <a:r>
              <a:rPr lang="en-US" altLang="en-US" sz="1700" dirty="0" smtClean="0"/>
              <a:t>Hired a Project manager, Technical Architect and Quality Assurance personnel</a:t>
            </a:r>
          </a:p>
          <a:p>
            <a:r>
              <a:rPr lang="en-US" altLang="en-US" sz="2000" dirty="0" smtClean="0"/>
              <a:t>March 2021 – October 2021 </a:t>
            </a:r>
          </a:p>
          <a:p>
            <a:pPr lvl="1"/>
            <a:r>
              <a:rPr lang="en-US" altLang="en-US" sz="1700" dirty="0" smtClean="0"/>
              <a:t>RFP for technology; Selecting a vendor; Contract negotiations; Contract signed</a:t>
            </a:r>
          </a:p>
          <a:p>
            <a:r>
              <a:rPr lang="en-US" altLang="en-US" sz="2000" dirty="0" smtClean="0"/>
              <a:t>November 2021 – July 2023 </a:t>
            </a:r>
          </a:p>
          <a:p>
            <a:pPr lvl="1"/>
            <a:r>
              <a:rPr lang="en-US" altLang="en-US" sz="1700" dirty="0" smtClean="0"/>
              <a:t>Catalyst Consulting building the system to conduct the background checks</a:t>
            </a:r>
          </a:p>
          <a:p>
            <a:pPr lvl="2"/>
            <a:r>
              <a:rPr lang="en-US" altLang="en-US" sz="1500" dirty="0" smtClean="0"/>
              <a:t>Secure Automated Firearms E-check - SAFE</a:t>
            </a:r>
          </a:p>
          <a:p>
            <a:pPr lvl="1"/>
            <a:r>
              <a:rPr lang="en-US" altLang="en-US" sz="1700" dirty="0" smtClean="0"/>
              <a:t>WSP in parallel will be working on building the Division </a:t>
            </a:r>
          </a:p>
          <a:p>
            <a:pPr lvl="2"/>
            <a:r>
              <a:rPr lang="en-US" altLang="en-US" sz="1600" dirty="0" smtClean="0"/>
              <a:t>Finding space / Establishing positions / Hiring staff / Acquiring equipment</a:t>
            </a:r>
          </a:p>
          <a:p>
            <a:r>
              <a:rPr lang="en-US" altLang="en-US" sz="2000" dirty="0"/>
              <a:t>July </a:t>
            </a:r>
            <a:r>
              <a:rPr lang="en-US" altLang="en-US" sz="2000" dirty="0" smtClean="0"/>
              <a:t>2023</a:t>
            </a:r>
          </a:p>
          <a:p>
            <a:pPr lvl="1"/>
            <a:r>
              <a:rPr lang="en-US" altLang="en-US" sz="1700" dirty="0" smtClean="0"/>
              <a:t>S</a:t>
            </a:r>
            <a:r>
              <a:rPr lang="en-US" altLang="en-US" sz="1700" dirty="0"/>
              <a:t>oft launch with </a:t>
            </a:r>
            <a:r>
              <a:rPr lang="en-US" altLang="en-US" sz="1700" dirty="0" smtClean="0"/>
              <a:t>some FFL’s </a:t>
            </a:r>
          </a:p>
          <a:p>
            <a:r>
              <a:rPr lang="en-US" altLang="en-US" sz="2000" dirty="0"/>
              <a:t>January </a:t>
            </a:r>
            <a:r>
              <a:rPr lang="en-US" altLang="en-US" sz="2000" dirty="0" smtClean="0"/>
              <a:t>2024</a:t>
            </a:r>
          </a:p>
          <a:p>
            <a:pPr lvl="1"/>
            <a:r>
              <a:rPr lang="en-US" altLang="en-US" sz="1000" dirty="0" smtClean="0"/>
              <a:t> </a:t>
            </a:r>
            <a:r>
              <a:rPr lang="en-US" altLang="en-US" sz="1700" dirty="0"/>
              <a:t>Full Roll-out of the system </a:t>
            </a:r>
          </a:p>
          <a:p>
            <a:endParaRPr lang="en-US" altLang="en-US" sz="2800" dirty="0" smtClean="0"/>
          </a:p>
          <a:p>
            <a:endParaRPr lang="en-US" alt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53751"/>
            <a:ext cx="8686800" cy="1143001"/>
          </a:xfrm>
        </p:spPr>
        <p:txBody>
          <a:bodyPr/>
          <a:lstStyle/>
          <a:p>
            <a:pPr eaLnBrk="1" hangingPunct="1"/>
            <a:r>
              <a:rPr lang="en-US" altLang="en-US" sz="3600" dirty="0" smtClean="0"/>
              <a:t> Concealed Pistol License (CPL) &amp; Disposition of Firearm (DOF)</a:t>
            </a:r>
          </a:p>
        </p:txBody>
      </p:sp>
      <p:sp>
        <p:nvSpPr>
          <p:cNvPr id="4099" name="Rectangle 3"/>
          <p:cNvSpPr>
            <a:spLocks noGrp="1" noChangeArrowheads="1"/>
          </p:cNvSpPr>
          <p:nvPr>
            <p:ph type="body" idx="1"/>
          </p:nvPr>
        </p:nvSpPr>
        <p:spPr>
          <a:xfrm>
            <a:off x="457200" y="1268760"/>
            <a:ext cx="8229600" cy="5184576"/>
          </a:xfrm>
        </p:spPr>
        <p:txBody>
          <a:bodyPr/>
          <a:lstStyle/>
          <a:p>
            <a:pPr eaLnBrk="1" hangingPunct="1"/>
            <a:r>
              <a:rPr lang="en-US" altLang="en-US" sz="2000" dirty="0" smtClean="0"/>
              <a:t>ESHB 2467 did not in address CPL’s or DOF???</a:t>
            </a:r>
          </a:p>
          <a:p>
            <a:pPr eaLnBrk="1" hangingPunct="1"/>
            <a:r>
              <a:rPr lang="en-US" altLang="en-US" sz="2000" dirty="0" smtClean="0"/>
              <a:t>Background check is the same as a firearm transfer</a:t>
            </a:r>
          </a:p>
          <a:p>
            <a:pPr eaLnBrk="1" hangingPunct="1"/>
            <a:r>
              <a:rPr lang="en-US" altLang="en-US" sz="2000" dirty="0" smtClean="0"/>
              <a:t>Listserv – built for FFL and LEA</a:t>
            </a:r>
          </a:p>
          <a:p>
            <a:pPr eaLnBrk="1" hangingPunct="1"/>
            <a:r>
              <a:rPr lang="en-US" altLang="en-US" sz="2000" dirty="0" smtClean="0"/>
              <a:t>Discussion stage</a:t>
            </a:r>
          </a:p>
          <a:p>
            <a:pPr eaLnBrk="1" hangingPunct="1"/>
            <a:r>
              <a:rPr lang="en-US" altLang="en-US" sz="2000" dirty="0" smtClean="0"/>
              <a:t>Unknowns / concerns  </a:t>
            </a:r>
          </a:p>
          <a:p>
            <a:pPr lvl="1" eaLnBrk="1" hangingPunct="1"/>
            <a:r>
              <a:rPr lang="en-US" altLang="en-US" sz="1700" dirty="0" smtClean="0"/>
              <a:t>Processing – who will do what?</a:t>
            </a:r>
          </a:p>
          <a:p>
            <a:pPr lvl="1" eaLnBrk="1" hangingPunct="1"/>
            <a:r>
              <a:rPr lang="en-US" altLang="en-US" sz="1700" dirty="0" smtClean="0"/>
              <a:t>Fees – how will they apply?</a:t>
            </a:r>
          </a:p>
          <a:p>
            <a:pPr lvl="1" eaLnBrk="1" hangingPunct="1"/>
            <a:r>
              <a:rPr lang="en-US" altLang="en-US" sz="1700" dirty="0" smtClean="0"/>
              <a:t>Liability – LEA name on the card?</a:t>
            </a:r>
          </a:p>
          <a:p>
            <a:pPr lvl="1" eaLnBrk="1" hangingPunct="1"/>
            <a:r>
              <a:rPr lang="en-US" altLang="en-US" sz="1700" dirty="0" smtClean="0"/>
              <a:t>3rd </a:t>
            </a:r>
            <a:r>
              <a:rPr lang="en-US" altLang="en-US" sz="1700" dirty="0"/>
              <a:t>party vendors?</a:t>
            </a:r>
          </a:p>
          <a:p>
            <a:pPr eaLnBrk="1" hangingPunct="1"/>
            <a:r>
              <a:rPr lang="en-US" altLang="en-US" sz="2000" dirty="0" smtClean="0"/>
              <a:t>Things </a:t>
            </a:r>
            <a:r>
              <a:rPr lang="en-US" altLang="en-US" sz="2000" dirty="0"/>
              <a:t>to think </a:t>
            </a:r>
            <a:r>
              <a:rPr lang="en-US" altLang="en-US" sz="2000" dirty="0" smtClean="0"/>
              <a:t>about</a:t>
            </a:r>
          </a:p>
          <a:p>
            <a:pPr lvl="1" eaLnBrk="1" hangingPunct="1"/>
            <a:r>
              <a:rPr lang="en-US" altLang="en-US" sz="1700" dirty="0" smtClean="0"/>
              <a:t>LEA name on card – is that really needed?  </a:t>
            </a:r>
          </a:p>
          <a:p>
            <a:pPr lvl="1" eaLnBrk="1" hangingPunct="1"/>
            <a:r>
              <a:rPr lang="en-US" altLang="en-US" sz="1700" dirty="0" smtClean="0"/>
              <a:t>Generic seal produced by DOL?</a:t>
            </a:r>
          </a:p>
          <a:p>
            <a:pPr lvl="1" eaLnBrk="1" hangingPunct="1"/>
            <a:r>
              <a:rPr lang="en-US" altLang="en-US" sz="1700" dirty="0" smtClean="0"/>
              <a:t>DOL’s Firearms online system and SAFE – double entry?</a:t>
            </a:r>
            <a:endParaRPr lang="en-US" altLang="en-US" sz="17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9525"/>
            <a:ext cx="8229600" cy="1143000"/>
          </a:xfrm>
        </p:spPr>
        <p:txBody>
          <a:bodyPr/>
          <a:lstStyle/>
          <a:p>
            <a:r>
              <a:rPr lang="en-US" altLang="en-US" smtClean="0"/>
              <a:t>Questions/Discussion</a:t>
            </a:r>
          </a:p>
        </p:txBody>
      </p:sp>
      <p:pic>
        <p:nvPicPr>
          <p:cNvPr id="1024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1773238"/>
            <a:ext cx="4176713"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20900" y="5723964"/>
            <a:ext cx="7992888" cy="461665"/>
          </a:xfrm>
          <a:prstGeom prst="rect">
            <a:avLst/>
          </a:prstGeom>
          <a:noFill/>
        </p:spPr>
        <p:txBody>
          <a:bodyPr wrap="square" rtlCol="0">
            <a:spAutoFit/>
          </a:bodyPr>
          <a:lstStyle/>
          <a:p>
            <a:pPr algn="ctr"/>
            <a:r>
              <a:rPr lang="en-US" sz="2400" dirty="0" smtClean="0"/>
              <a:t>Email the Firearms Division at – </a:t>
            </a:r>
            <a:r>
              <a:rPr lang="en-US" sz="2400" dirty="0" smtClean="0">
                <a:hlinkClick r:id="rId3"/>
              </a:rPr>
              <a:t>Firearms@wsp.wa.gov</a:t>
            </a:r>
            <a:r>
              <a:rPr lang="en-US" sz="2400" dirty="0" smtClean="0"/>
              <a:t> </a:t>
            </a:r>
            <a:endParaRPr lang="en-US" sz="2400" dirty="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37BBC8EC64E0409F43DDC7859D8DD9" ma:contentTypeVersion="13" ma:contentTypeDescription="Create a new document." ma:contentTypeScope="" ma:versionID="e2863cb267a0b5bc2dfcbeaacf586363">
  <xsd:schema xmlns:xsd="http://www.w3.org/2001/XMLSchema" xmlns:xs="http://www.w3.org/2001/XMLSchema" xmlns:p="http://schemas.microsoft.com/office/2006/metadata/properties" xmlns:ns3="1ba5d9b7-19e9-43c2-a594-100796e9286e" xmlns:ns4="8ba5a7bd-d467-4f14-b7d2-83f23f822c83" targetNamespace="http://schemas.microsoft.com/office/2006/metadata/properties" ma:root="true" ma:fieldsID="646fd6d5b3e1e583534a684ed5c49cb0" ns3:_="" ns4:_="">
    <xsd:import namespace="1ba5d9b7-19e9-43c2-a594-100796e9286e"/>
    <xsd:import namespace="8ba5a7bd-d467-4f14-b7d2-83f23f822c8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a5d9b7-19e9-43c2-a594-100796e9286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a5a7bd-d467-4f14-b7d2-83f23f822c8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3A6140-725B-496D-98FB-E95331556B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a5d9b7-19e9-43c2-a594-100796e9286e"/>
    <ds:schemaRef ds:uri="8ba5a7bd-d467-4f14-b7d2-83f23f822c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7D3DD0-7900-4813-AE24-BB5EE8D299CA}">
  <ds:schemaRefs>
    <ds:schemaRef ds:uri="http://schemas.microsoft.com/sharepoint/v3/contenttype/forms"/>
  </ds:schemaRefs>
</ds:datastoreItem>
</file>

<file path=customXml/itemProps3.xml><?xml version="1.0" encoding="utf-8"?>
<ds:datastoreItem xmlns:ds="http://schemas.openxmlformats.org/officeDocument/2006/customXml" ds:itemID="{C9D1078F-A66E-4EA5-9403-E54401DC1E61}">
  <ds:schemaRefs>
    <ds:schemaRef ds:uri="1ba5d9b7-19e9-43c2-a594-100796e9286e"/>
    <ds:schemaRef ds:uri="http://www.w3.org/XML/1998/namespace"/>
    <ds:schemaRef ds:uri="http://purl.org/dc/elements/1.1/"/>
    <ds:schemaRef ds:uri="http://schemas.microsoft.com/office/2006/documentManagement/types"/>
    <ds:schemaRef ds:uri="http://schemas.microsoft.com/office/2006/metadata/properties"/>
    <ds:schemaRef ds:uri="8ba5a7bd-d467-4f14-b7d2-83f23f822c83"/>
    <ds:schemaRef ds:uri="http://schemas.openxmlformats.org/package/2006/metadata/core-properties"/>
    <ds:schemaRef ds:uri="http://purl.org/dc/dcmitype/"/>
    <ds:schemaRef ds:uri="http://purl.org/dc/term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5510</TotalTime>
  <Words>1419</Words>
  <Application>Microsoft Office PowerPoint</Application>
  <PresentationFormat>On-screen Show (4:3)</PresentationFormat>
  <Paragraphs>117</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Diseño predeterminado</vt:lpstr>
      <vt:lpstr>Washington State Patrol  Firearms Background Check Program</vt:lpstr>
      <vt:lpstr>Centralized Firearms Status</vt:lpstr>
      <vt:lpstr> Concealed Pistol License (CPL) &amp; Disposition of Firearm (DOF)</vt:lpstr>
      <vt:lpstr>Questions/Discussion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Deb Gregory</cp:lastModifiedBy>
  <cp:revision>833</cp:revision>
  <dcterms:created xsi:type="dcterms:W3CDTF">2010-05-23T14:28:12Z</dcterms:created>
  <dcterms:modified xsi:type="dcterms:W3CDTF">2021-11-19T23:33:09Z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0x010100A337BBC8EC64E0409F43DDC7859D8DD9</vt:lpwstr>
  </property>
</Properties>
</file>