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58" r:id="rId8"/>
    <p:sldId id="261"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a Champion" initials="KC" lastIdx="1" clrIdx="0">
    <p:extLst>
      <p:ext uri="{19B8F6BF-5375-455C-9EA6-DF929625EA0E}">
        <p15:presenceInfo xmlns:p15="http://schemas.microsoft.com/office/powerpoint/2012/main" userId="S::kchampion@cjtc.wa.gov::6779b317-1536-4d25-8b45-cdf072049c1a" providerId="AD"/>
      </p:ext>
    </p:extLst>
  </p:cmAuthor>
  <p:cmAuthor id="2" name="Sue Rahr" initials="SR" lastIdx="1" clrIdx="1">
    <p:extLst>
      <p:ext uri="{19B8F6BF-5375-455C-9EA6-DF929625EA0E}">
        <p15:presenceInfo xmlns:p15="http://schemas.microsoft.com/office/powerpoint/2012/main" userId="S::srahr@cjtc.wa.gov::04f9d357-a37b-4f1a-87e4-2aa1dd5f8c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336F"/>
    <a:srgbClr val="CCA8C8"/>
    <a:srgbClr val="C94F4F"/>
    <a:srgbClr val="87A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9C34A6-89DA-4ADA-9D03-753877EC5610}" v="101" dt="2020-11-15T04:38:10.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A96C-5450-4121-B835-940ACB8A4D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649C95-EDF2-4966-B606-19E7DB94E8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196221-81A8-431F-BB53-552EB0CD4A26}"/>
              </a:ext>
            </a:extLst>
          </p:cNvPr>
          <p:cNvSpPr>
            <a:spLocks noGrp="1"/>
          </p:cNvSpPr>
          <p:nvPr>
            <p:ph type="dt" sz="half" idx="10"/>
          </p:nvPr>
        </p:nvSpPr>
        <p:spPr/>
        <p:txBody>
          <a:bodyPr/>
          <a:lstStyle/>
          <a:p>
            <a:fld id="{24ED93B1-0E57-4979-AF5F-B0FC86E9DC12}" type="datetimeFigureOut">
              <a:rPr lang="en-US" smtClean="0"/>
              <a:t>11/16/2020</a:t>
            </a:fld>
            <a:endParaRPr lang="en-US"/>
          </a:p>
        </p:txBody>
      </p:sp>
      <p:sp>
        <p:nvSpPr>
          <p:cNvPr id="5" name="Footer Placeholder 4">
            <a:extLst>
              <a:ext uri="{FF2B5EF4-FFF2-40B4-BE49-F238E27FC236}">
                <a16:creationId xmlns:a16="http://schemas.microsoft.com/office/drawing/2014/main" id="{132E7ECC-5D91-47AF-9AED-B025499F1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24D5D-DE95-435A-943A-04397D50A6E1}"/>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395522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1EB02-F58F-4D41-8BAA-47065F0EB5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4D9F84-B8A2-4D7A-B969-1FCD1DC234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145E8-7476-4CE4-A019-ED661F13361D}"/>
              </a:ext>
            </a:extLst>
          </p:cNvPr>
          <p:cNvSpPr>
            <a:spLocks noGrp="1"/>
          </p:cNvSpPr>
          <p:nvPr>
            <p:ph type="dt" sz="half" idx="10"/>
          </p:nvPr>
        </p:nvSpPr>
        <p:spPr/>
        <p:txBody>
          <a:bodyPr/>
          <a:lstStyle/>
          <a:p>
            <a:fld id="{24ED93B1-0E57-4979-AF5F-B0FC86E9DC12}" type="datetimeFigureOut">
              <a:rPr lang="en-US" smtClean="0"/>
              <a:t>11/16/2020</a:t>
            </a:fld>
            <a:endParaRPr lang="en-US"/>
          </a:p>
        </p:txBody>
      </p:sp>
      <p:sp>
        <p:nvSpPr>
          <p:cNvPr id="5" name="Footer Placeholder 4">
            <a:extLst>
              <a:ext uri="{FF2B5EF4-FFF2-40B4-BE49-F238E27FC236}">
                <a16:creationId xmlns:a16="http://schemas.microsoft.com/office/drawing/2014/main" id="{1AC94574-0288-4C1B-95EB-54BBC03B3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743DC-4C44-4F0D-8F24-0E508A379753}"/>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67796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4D65B-23A4-45E8-95E4-47E7513FD3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0E7D2A-9572-4A45-95B0-6465376E02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03D01-AEA9-4C6C-AFD6-1487C0E7EE71}"/>
              </a:ext>
            </a:extLst>
          </p:cNvPr>
          <p:cNvSpPr>
            <a:spLocks noGrp="1"/>
          </p:cNvSpPr>
          <p:nvPr>
            <p:ph type="dt" sz="half" idx="10"/>
          </p:nvPr>
        </p:nvSpPr>
        <p:spPr/>
        <p:txBody>
          <a:bodyPr/>
          <a:lstStyle/>
          <a:p>
            <a:fld id="{24ED93B1-0E57-4979-AF5F-B0FC86E9DC12}" type="datetimeFigureOut">
              <a:rPr lang="en-US" smtClean="0"/>
              <a:t>11/16/2020</a:t>
            </a:fld>
            <a:endParaRPr lang="en-US"/>
          </a:p>
        </p:txBody>
      </p:sp>
      <p:sp>
        <p:nvSpPr>
          <p:cNvPr id="5" name="Footer Placeholder 4">
            <a:extLst>
              <a:ext uri="{FF2B5EF4-FFF2-40B4-BE49-F238E27FC236}">
                <a16:creationId xmlns:a16="http://schemas.microsoft.com/office/drawing/2014/main" id="{CE40B8C2-6CC8-4EA5-9A34-7BFECAABA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4E00E-1123-474E-B4CA-7E9424424BAC}"/>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375851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8D9D-D45A-402F-BCB8-CB4F0273F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0292F5-A7CB-4AA9-86F3-240B7089C3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45B4F-420F-4D67-9FBB-4CE6724A90BA}"/>
              </a:ext>
            </a:extLst>
          </p:cNvPr>
          <p:cNvSpPr>
            <a:spLocks noGrp="1"/>
          </p:cNvSpPr>
          <p:nvPr>
            <p:ph type="dt" sz="half" idx="10"/>
          </p:nvPr>
        </p:nvSpPr>
        <p:spPr/>
        <p:txBody>
          <a:bodyPr/>
          <a:lstStyle/>
          <a:p>
            <a:fld id="{24ED93B1-0E57-4979-AF5F-B0FC86E9DC12}" type="datetimeFigureOut">
              <a:rPr lang="en-US" smtClean="0"/>
              <a:t>11/16/2020</a:t>
            </a:fld>
            <a:endParaRPr lang="en-US"/>
          </a:p>
        </p:txBody>
      </p:sp>
      <p:sp>
        <p:nvSpPr>
          <p:cNvPr id="5" name="Footer Placeholder 4">
            <a:extLst>
              <a:ext uri="{FF2B5EF4-FFF2-40B4-BE49-F238E27FC236}">
                <a16:creationId xmlns:a16="http://schemas.microsoft.com/office/drawing/2014/main" id="{5D4EE9F6-A439-41C3-8EBC-7E7E9179F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C329F-B987-470F-9D42-670DE0913CFC}"/>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290997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B626-D150-40D0-B255-03A11EF662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CDF4A-3276-407B-86C7-D115188CBD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25E6AB-5C79-4A0B-802E-DE3E56CE9E29}"/>
              </a:ext>
            </a:extLst>
          </p:cNvPr>
          <p:cNvSpPr>
            <a:spLocks noGrp="1"/>
          </p:cNvSpPr>
          <p:nvPr>
            <p:ph type="dt" sz="half" idx="10"/>
          </p:nvPr>
        </p:nvSpPr>
        <p:spPr/>
        <p:txBody>
          <a:bodyPr/>
          <a:lstStyle/>
          <a:p>
            <a:fld id="{24ED93B1-0E57-4979-AF5F-B0FC86E9DC12}" type="datetimeFigureOut">
              <a:rPr lang="en-US" smtClean="0"/>
              <a:t>11/16/2020</a:t>
            </a:fld>
            <a:endParaRPr lang="en-US"/>
          </a:p>
        </p:txBody>
      </p:sp>
      <p:sp>
        <p:nvSpPr>
          <p:cNvPr id="5" name="Footer Placeholder 4">
            <a:extLst>
              <a:ext uri="{FF2B5EF4-FFF2-40B4-BE49-F238E27FC236}">
                <a16:creationId xmlns:a16="http://schemas.microsoft.com/office/drawing/2014/main" id="{DFBA0011-2D09-4ECF-B532-D6DE78E63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2DD60-D7D1-4EEF-BC4B-658E706153A5}"/>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301044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75C2-3941-4451-8009-8E27544539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30087-D5AA-45A8-8EC2-78ABED404E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7DEA08-1CEC-4C13-B51E-3431F4F367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D6620A-8D54-4FAF-BD7C-488C1B6AC1ED}"/>
              </a:ext>
            </a:extLst>
          </p:cNvPr>
          <p:cNvSpPr>
            <a:spLocks noGrp="1"/>
          </p:cNvSpPr>
          <p:nvPr>
            <p:ph type="dt" sz="half" idx="10"/>
          </p:nvPr>
        </p:nvSpPr>
        <p:spPr/>
        <p:txBody>
          <a:bodyPr/>
          <a:lstStyle/>
          <a:p>
            <a:fld id="{24ED93B1-0E57-4979-AF5F-B0FC86E9DC12}" type="datetimeFigureOut">
              <a:rPr lang="en-US" smtClean="0"/>
              <a:t>11/16/2020</a:t>
            </a:fld>
            <a:endParaRPr lang="en-US"/>
          </a:p>
        </p:txBody>
      </p:sp>
      <p:sp>
        <p:nvSpPr>
          <p:cNvPr id="6" name="Footer Placeholder 5">
            <a:extLst>
              <a:ext uri="{FF2B5EF4-FFF2-40B4-BE49-F238E27FC236}">
                <a16:creationId xmlns:a16="http://schemas.microsoft.com/office/drawing/2014/main" id="{46F25E78-399E-4417-92E8-D1E91830A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83BF8-2166-4F4C-94D4-B9D5FC50580D}"/>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315069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FA5E9-A3A4-4DF3-B96C-BF0C4EA99C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A260CD-2C68-4413-88CD-9E748D53C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825587-6FF2-4BA7-AD42-630DCE86C6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4885F5-8E74-4488-BD1D-EBE3F7BA6A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58FF20-4C1F-471B-98A3-52A3E6FA07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9ACB7B-4986-4487-B342-3E49D60C4F00}"/>
              </a:ext>
            </a:extLst>
          </p:cNvPr>
          <p:cNvSpPr>
            <a:spLocks noGrp="1"/>
          </p:cNvSpPr>
          <p:nvPr>
            <p:ph type="dt" sz="half" idx="10"/>
          </p:nvPr>
        </p:nvSpPr>
        <p:spPr/>
        <p:txBody>
          <a:bodyPr/>
          <a:lstStyle/>
          <a:p>
            <a:fld id="{24ED93B1-0E57-4979-AF5F-B0FC86E9DC12}" type="datetimeFigureOut">
              <a:rPr lang="en-US" smtClean="0"/>
              <a:t>11/16/2020</a:t>
            </a:fld>
            <a:endParaRPr lang="en-US"/>
          </a:p>
        </p:txBody>
      </p:sp>
      <p:sp>
        <p:nvSpPr>
          <p:cNvPr id="8" name="Footer Placeholder 7">
            <a:extLst>
              <a:ext uri="{FF2B5EF4-FFF2-40B4-BE49-F238E27FC236}">
                <a16:creationId xmlns:a16="http://schemas.microsoft.com/office/drawing/2014/main" id="{6657BB6C-8D65-4D04-A25C-EA12DC8264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A5F4C2-F070-478D-9E22-FDFFED54411C}"/>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140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2CC0C-7349-4056-A0E4-5C68B402B2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6C2A5B-27CC-4D9A-843B-96AA24B888FB}"/>
              </a:ext>
            </a:extLst>
          </p:cNvPr>
          <p:cNvSpPr>
            <a:spLocks noGrp="1"/>
          </p:cNvSpPr>
          <p:nvPr>
            <p:ph type="dt" sz="half" idx="10"/>
          </p:nvPr>
        </p:nvSpPr>
        <p:spPr/>
        <p:txBody>
          <a:bodyPr/>
          <a:lstStyle/>
          <a:p>
            <a:fld id="{24ED93B1-0E57-4979-AF5F-B0FC86E9DC12}" type="datetimeFigureOut">
              <a:rPr lang="en-US" smtClean="0"/>
              <a:t>11/16/2020</a:t>
            </a:fld>
            <a:endParaRPr lang="en-US"/>
          </a:p>
        </p:txBody>
      </p:sp>
      <p:sp>
        <p:nvSpPr>
          <p:cNvPr id="4" name="Footer Placeholder 3">
            <a:extLst>
              <a:ext uri="{FF2B5EF4-FFF2-40B4-BE49-F238E27FC236}">
                <a16:creationId xmlns:a16="http://schemas.microsoft.com/office/drawing/2014/main" id="{F21DAD3B-E955-4D96-871E-A931AA6473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922A85-3C32-4961-BC87-2C9ABBB30165}"/>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63036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896BE-9D85-43B9-8EBE-85F8874A187D}"/>
              </a:ext>
            </a:extLst>
          </p:cNvPr>
          <p:cNvSpPr>
            <a:spLocks noGrp="1"/>
          </p:cNvSpPr>
          <p:nvPr>
            <p:ph type="dt" sz="half" idx="10"/>
          </p:nvPr>
        </p:nvSpPr>
        <p:spPr/>
        <p:txBody>
          <a:bodyPr/>
          <a:lstStyle/>
          <a:p>
            <a:fld id="{24ED93B1-0E57-4979-AF5F-B0FC86E9DC12}" type="datetimeFigureOut">
              <a:rPr lang="en-US" smtClean="0"/>
              <a:t>11/16/2020</a:t>
            </a:fld>
            <a:endParaRPr lang="en-US"/>
          </a:p>
        </p:txBody>
      </p:sp>
      <p:sp>
        <p:nvSpPr>
          <p:cNvPr id="3" name="Footer Placeholder 2">
            <a:extLst>
              <a:ext uri="{FF2B5EF4-FFF2-40B4-BE49-F238E27FC236}">
                <a16:creationId xmlns:a16="http://schemas.microsoft.com/office/drawing/2014/main" id="{AE6684D5-D78E-45C5-B9C4-F117AE4FC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7F33D3-9085-4C47-A1D4-7E219B42809D}"/>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355879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81B0-CE8C-4D11-8815-C92F0DE45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3B576E-CA4D-48D3-A769-7D9BA18A67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BD4235-2E9E-42E5-B6C1-78934D12B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D0FD29-614D-4FC0-BDE9-A28655210C24}"/>
              </a:ext>
            </a:extLst>
          </p:cNvPr>
          <p:cNvSpPr>
            <a:spLocks noGrp="1"/>
          </p:cNvSpPr>
          <p:nvPr>
            <p:ph type="dt" sz="half" idx="10"/>
          </p:nvPr>
        </p:nvSpPr>
        <p:spPr/>
        <p:txBody>
          <a:bodyPr/>
          <a:lstStyle/>
          <a:p>
            <a:fld id="{24ED93B1-0E57-4979-AF5F-B0FC86E9DC12}" type="datetimeFigureOut">
              <a:rPr lang="en-US" smtClean="0"/>
              <a:t>11/16/2020</a:t>
            </a:fld>
            <a:endParaRPr lang="en-US"/>
          </a:p>
        </p:txBody>
      </p:sp>
      <p:sp>
        <p:nvSpPr>
          <p:cNvPr id="6" name="Footer Placeholder 5">
            <a:extLst>
              <a:ext uri="{FF2B5EF4-FFF2-40B4-BE49-F238E27FC236}">
                <a16:creationId xmlns:a16="http://schemas.microsoft.com/office/drawing/2014/main" id="{BB1A64FF-ED60-41DC-82D6-9B12D40B8A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F1E9A-0706-483C-B761-4A5B22A7164D}"/>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382650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1278-A595-468C-9897-B402CFF61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DC2F1F-4F93-4353-B539-62A37AB7B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49889C-4AEB-4901-A6A3-E5265499F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2E6BF3-288D-47A1-A472-71441BA7E86A}"/>
              </a:ext>
            </a:extLst>
          </p:cNvPr>
          <p:cNvSpPr>
            <a:spLocks noGrp="1"/>
          </p:cNvSpPr>
          <p:nvPr>
            <p:ph type="dt" sz="half" idx="10"/>
          </p:nvPr>
        </p:nvSpPr>
        <p:spPr/>
        <p:txBody>
          <a:bodyPr/>
          <a:lstStyle/>
          <a:p>
            <a:fld id="{24ED93B1-0E57-4979-AF5F-B0FC86E9DC12}" type="datetimeFigureOut">
              <a:rPr lang="en-US" smtClean="0"/>
              <a:t>11/16/2020</a:t>
            </a:fld>
            <a:endParaRPr lang="en-US"/>
          </a:p>
        </p:txBody>
      </p:sp>
      <p:sp>
        <p:nvSpPr>
          <p:cNvPr id="6" name="Footer Placeholder 5">
            <a:extLst>
              <a:ext uri="{FF2B5EF4-FFF2-40B4-BE49-F238E27FC236}">
                <a16:creationId xmlns:a16="http://schemas.microsoft.com/office/drawing/2014/main" id="{CF853E03-E07B-4CEA-9111-0E15CF59D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08365-39F1-4BBE-AB63-8C5B9931326A}"/>
              </a:ext>
            </a:extLst>
          </p:cNvPr>
          <p:cNvSpPr>
            <a:spLocks noGrp="1"/>
          </p:cNvSpPr>
          <p:nvPr>
            <p:ph type="sldNum" sz="quarter" idx="12"/>
          </p:nvPr>
        </p:nvSpPr>
        <p:spPr/>
        <p:txBody>
          <a:bodyPr/>
          <a:lstStyle/>
          <a:p>
            <a:fld id="{B6D36CF9-0184-4F8F-B585-6D3DD3B74A8D}" type="slidenum">
              <a:rPr lang="en-US" smtClean="0"/>
              <a:t>‹#›</a:t>
            </a:fld>
            <a:endParaRPr lang="en-US"/>
          </a:p>
        </p:txBody>
      </p:sp>
    </p:spTree>
    <p:extLst>
      <p:ext uri="{BB962C8B-B14F-4D97-AF65-F5344CB8AC3E}">
        <p14:creationId xmlns:p14="http://schemas.microsoft.com/office/powerpoint/2010/main" val="308992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69504A-A47A-4EE8-AE7E-26C7C09C86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0965F7-B36E-4D0B-913C-93BCA5025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79557-2AF9-4B37-B48A-7C2AB5C9ED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D93B1-0E57-4979-AF5F-B0FC86E9DC12}" type="datetimeFigureOut">
              <a:rPr lang="en-US" smtClean="0"/>
              <a:t>11/16/2020</a:t>
            </a:fld>
            <a:endParaRPr lang="en-US"/>
          </a:p>
        </p:txBody>
      </p:sp>
      <p:sp>
        <p:nvSpPr>
          <p:cNvPr id="5" name="Footer Placeholder 4">
            <a:extLst>
              <a:ext uri="{FF2B5EF4-FFF2-40B4-BE49-F238E27FC236}">
                <a16:creationId xmlns:a16="http://schemas.microsoft.com/office/drawing/2014/main" id="{DC33D756-A1E9-4863-A1C9-1A67B1F739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EA2324-BCE4-42A7-B089-B09EB01D3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36CF9-0184-4F8F-B585-6D3DD3B74A8D}" type="slidenum">
              <a:rPr lang="en-US" smtClean="0"/>
              <a:t>‹#›</a:t>
            </a:fld>
            <a:endParaRPr lang="en-US"/>
          </a:p>
        </p:txBody>
      </p:sp>
    </p:spTree>
    <p:extLst>
      <p:ext uri="{BB962C8B-B14F-4D97-AF65-F5344CB8AC3E}">
        <p14:creationId xmlns:p14="http://schemas.microsoft.com/office/powerpoint/2010/main" val="2201074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Emojione_1F4CB.sv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9" name="Picture 18" descr="A screen shot of a building&#10;&#10;Description automatically generated">
            <a:extLst>
              <a:ext uri="{FF2B5EF4-FFF2-40B4-BE49-F238E27FC236}">
                <a16:creationId xmlns:a16="http://schemas.microsoft.com/office/drawing/2014/main" id="{662373A1-105F-4E09-A929-D6CBC496FF2C}"/>
              </a:ext>
            </a:extLst>
          </p:cNvPr>
          <p:cNvPicPr>
            <a:picLocks noChangeAspect="1"/>
          </p:cNvPicPr>
          <p:nvPr/>
        </p:nvPicPr>
        <p:blipFill rotWithShape="1">
          <a:blip r:embed="rId2">
            <a:extLst>
              <a:ext uri="{28A0092B-C50C-407E-A947-70E740481C1C}">
                <a14:useLocalDpi xmlns:a14="http://schemas.microsoft.com/office/drawing/2010/main" val="0"/>
              </a:ext>
            </a:extLst>
          </a:blip>
          <a:srcRect l="29049" t="30361" r="31213" b="13230"/>
          <a:stretch/>
        </p:blipFill>
        <p:spPr>
          <a:xfrm>
            <a:off x="4953000" y="0"/>
            <a:ext cx="7239000" cy="6858000"/>
          </a:xfrm>
          <a:prstGeom prst="rect">
            <a:avLst/>
          </a:prstGeom>
        </p:spPr>
      </p:pic>
      <p:sp>
        <p:nvSpPr>
          <p:cNvPr id="21" name="Rectangle 20">
            <a:extLst>
              <a:ext uri="{FF2B5EF4-FFF2-40B4-BE49-F238E27FC236}">
                <a16:creationId xmlns:a16="http://schemas.microsoft.com/office/drawing/2014/main" id="{F94CD8E9-219A-404D-B56C-BBD3C20BFDA0}"/>
              </a:ext>
            </a:extLst>
          </p:cNvPr>
          <p:cNvSpPr/>
          <p:nvPr/>
        </p:nvSpPr>
        <p:spPr>
          <a:xfrm>
            <a:off x="800101" y="2090733"/>
            <a:ext cx="11068050" cy="448627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726A2C9F-72DA-4946-87D9-0C1A044B6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782" y="280990"/>
            <a:ext cx="1469538" cy="1589501"/>
          </a:xfrm>
          <a:prstGeom prst="rect">
            <a:avLst/>
          </a:prstGeom>
        </p:spPr>
      </p:pic>
      <p:sp>
        <p:nvSpPr>
          <p:cNvPr id="12" name="TextBox 11">
            <a:extLst>
              <a:ext uri="{FF2B5EF4-FFF2-40B4-BE49-F238E27FC236}">
                <a16:creationId xmlns:a16="http://schemas.microsoft.com/office/drawing/2014/main" id="{E332DB0D-1E19-419B-8332-0CD126958EA4}"/>
              </a:ext>
            </a:extLst>
          </p:cNvPr>
          <p:cNvSpPr txBox="1"/>
          <p:nvPr/>
        </p:nvSpPr>
        <p:spPr>
          <a:xfrm>
            <a:off x="4743449" y="2679352"/>
            <a:ext cx="6324600" cy="2954655"/>
          </a:xfrm>
          <a:prstGeom prst="rect">
            <a:avLst/>
          </a:prstGeom>
          <a:noFill/>
        </p:spPr>
        <p:txBody>
          <a:bodyPr wrap="square" rtlCol="0">
            <a:spAutoFit/>
          </a:bodyPr>
          <a:lstStyle/>
          <a:p>
            <a:pPr algn="ctr"/>
            <a:r>
              <a:rPr lang="en-US" sz="6000" b="1" dirty="0">
                <a:solidFill>
                  <a:schemeClr val="bg2"/>
                </a:solidFill>
                <a:latin typeface="Arial Nova Light" panose="020B0304020202020204" pitchFamily="34" charset="0"/>
              </a:rPr>
              <a:t>M</a:t>
            </a:r>
            <a:r>
              <a:rPr lang="en-US" sz="6000" dirty="0">
                <a:solidFill>
                  <a:schemeClr val="bg2"/>
                </a:solidFill>
                <a:latin typeface="Arial Nova Light" panose="020B0304020202020204" pitchFamily="34" charset="0"/>
              </a:rPr>
              <a:t>ASTER </a:t>
            </a:r>
            <a:r>
              <a:rPr lang="en-US" sz="6000" b="1" dirty="0">
                <a:solidFill>
                  <a:schemeClr val="bg2"/>
                </a:solidFill>
                <a:latin typeface="Arial Nova Light" panose="020B0304020202020204" pitchFamily="34" charset="0"/>
              </a:rPr>
              <a:t>I</a:t>
            </a:r>
            <a:r>
              <a:rPr lang="en-US" sz="6000" dirty="0">
                <a:solidFill>
                  <a:schemeClr val="bg2"/>
                </a:solidFill>
                <a:latin typeface="Arial Nova Light" panose="020B0304020202020204" pitchFamily="34" charset="0"/>
              </a:rPr>
              <a:t>NSTRUCTOR </a:t>
            </a:r>
            <a:r>
              <a:rPr lang="en-US" sz="6000" b="1" dirty="0">
                <a:solidFill>
                  <a:schemeClr val="bg2"/>
                </a:solidFill>
                <a:latin typeface="Arial Nova Light" panose="020B0304020202020204" pitchFamily="34" charset="0"/>
              </a:rPr>
              <a:t>P</a:t>
            </a:r>
            <a:r>
              <a:rPr lang="en-US" sz="6000" dirty="0">
                <a:solidFill>
                  <a:schemeClr val="bg2"/>
                </a:solidFill>
                <a:latin typeface="Arial Nova Light" panose="020B0304020202020204" pitchFamily="34" charset="0"/>
              </a:rPr>
              <a:t>ROGRAM</a:t>
            </a:r>
            <a:endParaRPr lang="en-US" sz="6600" dirty="0">
              <a:solidFill>
                <a:schemeClr val="bg2"/>
              </a:solidFill>
              <a:latin typeface="Arial Nova Light" panose="020B0304020202020204" pitchFamily="34" charset="0"/>
            </a:endParaRPr>
          </a:p>
        </p:txBody>
      </p:sp>
      <p:sp>
        <p:nvSpPr>
          <p:cNvPr id="23" name="TextBox 22">
            <a:extLst>
              <a:ext uri="{FF2B5EF4-FFF2-40B4-BE49-F238E27FC236}">
                <a16:creationId xmlns:a16="http://schemas.microsoft.com/office/drawing/2014/main" id="{456353ED-2BA4-4460-901F-EF244E455C2F}"/>
              </a:ext>
            </a:extLst>
          </p:cNvPr>
          <p:cNvSpPr txBox="1"/>
          <p:nvPr/>
        </p:nvSpPr>
        <p:spPr>
          <a:xfrm>
            <a:off x="1123951" y="3438525"/>
            <a:ext cx="3505200" cy="1569660"/>
          </a:xfrm>
          <a:prstGeom prst="rect">
            <a:avLst/>
          </a:prstGeom>
          <a:noFill/>
        </p:spPr>
        <p:txBody>
          <a:bodyPr wrap="square" rtlCol="0">
            <a:spAutoFit/>
          </a:bodyPr>
          <a:lstStyle/>
          <a:p>
            <a:pPr algn="ctr"/>
            <a:r>
              <a:rPr lang="en-US" sz="9600" dirty="0">
                <a:solidFill>
                  <a:srgbClr val="FFFF00"/>
                </a:solidFill>
              </a:rPr>
              <a:t>2021</a:t>
            </a:r>
            <a:endParaRPr lang="en-US" sz="9600" dirty="0"/>
          </a:p>
        </p:txBody>
      </p:sp>
    </p:spTree>
    <p:extLst>
      <p:ext uri="{BB962C8B-B14F-4D97-AF65-F5344CB8AC3E}">
        <p14:creationId xmlns:p14="http://schemas.microsoft.com/office/powerpoint/2010/main" val="722484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362A5-CAC4-4D65-AF2F-EE8B0AB0C628}"/>
              </a:ext>
            </a:extLst>
          </p:cNvPr>
          <p:cNvSpPr txBox="1"/>
          <p:nvPr/>
        </p:nvSpPr>
        <p:spPr>
          <a:xfrm>
            <a:off x="-557213" y="2808866"/>
            <a:ext cx="5486400" cy="954107"/>
          </a:xfrm>
          <a:prstGeom prst="rect">
            <a:avLst/>
          </a:prstGeom>
          <a:noFill/>
        </p:spPr>
        <p:txBody>
          <a:bodyPr wrap="square" rtlCol="0">
            <a:spAutoFit/>
          </a:bodyPr>
          <a:lstStyle/>
          <a:p>
            <a:pPr algn="ctr"/>
            <a:r>
              <a:rPr lang="en-US" sz="2800" b="1" dirty="0">
                <a:solidFill>
                  <a:schemeClr val="bg2"/>
                </a:solidFill>
              </a:rPr>
              <a:t>Each Master Instructor is a </a:t>
            </a:r>
            <a:br>
              <a:rPr lang="en-US" sz="2800" b="1" dirty="0">
                <a:solidFill>
                  <a:schemeClr val="bg2"/>
                </a:solidFill>
              </a:rPr>
            </a:br>
            <a:r>
              <a:rPr lang="en-US" sz="2800" b="1" dirty="0">
                <a:solidFill>
                  <a:schemeClr val="bg2"/>
                </a:solidFill>
              </a:rPr>
              <a:t>Subject Matter expert in: </a:t>
            </a:r>
          </a:p>
        </p:txBody>
      </p:sp>
      <p:sp>
        <p:nvSpPr>
          <p:cNvPr id="5" name="Rectangle 4">
            <a:extLst>
              <a:ext uri="{FF2B5EF4-FFF2-40B4-BE49-F238E27FC236}">
                <a16:creationId xmlns:a16="http://schemas.microsoft.com/office/drawing/2014/main" id="{548861E8-8BC8-48F4-B566-576D05E62DF5}"/>
              </a:ext>
            </a:extLst>
          </p:cNvPr>
          <p:cNvSpPr/>
          <p:nvPr/>
        </p:nvSpPr>
        <p:spPr>
          <a:xfrm>
            <a:off x="5114925" y="0"/>
            <a:ext cx="70770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171CA1B-9F0A-4EB9-8ACE-A1CDD64427EF}"/>
              </a:ext>
            </a:extLst>
          </p:cNvPr>
          <p:cNvSpPr/>
          <p:nvPr/>
        </p:nvSpPr>
        <p:spPr>
          <a:xfrm>
            <a:off x="1014414" y="4188838"/>
            <a:ext cx="4267200" cy="601399"/>
          </a:xfrm>
          <a:prstGeom prst="roundRect">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b="1" i="1" dirty="0">
                <a:solidFill>
                  <a:schemeClr val="accent1">
                    <a:lumMod val="50000"/>
                  </a:schemeClr>
                </a:solidFill>
              </a:rPr>
              <a:t>Violence De-Escalation</a:t>
            </a:r>
          </a:p>
        </p:txBody>
      </p:sp>
      <p:sp>
        <p:nvSpPr>
          <p:cNvPr id="10" name="Rectangle: Rounded Corners 9">
            <a:extLst>
              <a:ext uri="{FF2B5EF4-FFF2-40B4-BE49-F238E27FC236}">
                <a16:creationId xmlns:a16="http://schemas.microsoft.com/office/drawing/2014/main" id="{57EA3DC6-9767-4D48-B01A-6F901E6A71C9}"/>
              </a:ext>
            </a:extLst>
          </p:cNvPr>
          <p:cNvSpPr/>
          <p:nvPr/>
        </p:nvSpPr>
        <p:spPr>
          <a:xfrm>
            <a:off x="1014414" y="4943756"/>
            <a:ext cx="4267200" cy="601399"/>
          </a:xfrm>
          <a:prstGeom prst="roundRect">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b="1" i="1" dirty="0">
                <a:solidFill>
                  <a:schemeClr val="accent1">
                    <a:lumMod val="50000"/>
                  </a:schemeClr>
                </a:solidFill>
              </a:rPr>
              <a:t>Use of Force applications</a:t>
            </a:r>
          </a:p>
        </p:txBody>
      </p:sp>
      <p:sp>
        <p:nvSpPr>
          <p:cNvPr id="11" name="Rectangle: Rounded Corners 10">
            <a:extLst>
              <a:ext uri="{FF2B5EF4-FFF2-40B4-BE49-F238E27FC236}">
                <a16:creationId xmlns:a16="http://schemas.microsoft.com/office/drawing/2014/main" id="{DA821D5F-88E5-4ECE-9534-925F90DD6F3D}"/>
              </a:ext>
            </a:extLst>
          </p:cNvPr>
          <p:cNvSpPr/>
          <p:nvPr/>
        </p:nvSpPr>
        <p:spPr>
          <a:xfrm>
            <a:off x="995363" y="5698674"/>
            <a:ext cx="4286251" cy="601399"/>
          </a:xfrm>
          <a:prstGeom prst="roundRect">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b="1" i="1" dirty="0">
                <a:solidFill>
                  <a:schemeClr val="accent1">
                    <a:lumMod val="50000"/>
                  </a:schemeClr>
                </a:solidFill>
              </a:rPr>
              <a:t>Control &amp; Defensive Tactics training</a:t>
            </a:r>
          </a:p>
        </p:txBody>
      </p:sp>
      <p:grpSp>
        <p:nvGrpSpPr>
          <p:cNvPr id="2" name="Group 1">
            <a:extLst>
              <a:ext uri="{FF2B5EF4-FFF2-40B4-BE49-F238E27FC236}">
                <a16:creationId xmlns:a16="http://schemas.microsoft.com/office/drawing/2014/main" id="{C0DEBF83-C57D-400D-B47C-DBE9C4C0B1C3}"/>
              </a:ext>
            </a:extLst>
          </p:cNvPr>
          <p:cNvGrpSpPr/>
          <p:nvPr/>
        </p:nvGrpSpPr>
        <p:grpSpPr>
          <a:xfrm>
            <a:off x="5300662" y="390903"/>
            <a:ext cx="6891337" cy="6467097"/>
            <a:chOff x="5300662" y="390903"/>
            <a:chExt cx="6891337" cy="6467097"/>
          </a:xfrm>
        </p:grpSpPr>
        <p:sp>
          <p:nvSpPr>
            <p:cNvPr id="6" name="TextBox 5">
              <a:extLst>
                <a:ext uri="{FF2B5EF4-FFF2-40B4-BE49-F238E27FC236}">
                  <a16:creationId xmlns:a16="http://schemas.microsoft.com/office/drawing/2014/main" id="{B615CE97-FCC2-4F2C-A256-3788F0A4AC67}"/>
                </a:ext>
              </a:extLst>
            </p:cNvPr>
            <p:cNvSpPr txBox="1"/>
            <p:nvPr/>
          </p:nvSpPr>
          <p:spPr>
            <a:xfrm>
              <a:off x="5300662" y="390903"/>
              <a:ext cx="6705600" cy="2215991"/>
            </a:xfrm>
            <a:prstGeom prst="rect">
              <a:avLst/>
            </a:prstGeom>
            <a:noFill/>
          </p:spPr>
          <p:txBody>
            <a:bodyPr wrap="square" rtlCol="0">
              <a:spAutoFit/>
            </a:bodyPr>
            <a:lstStyle/>
            <a:p>
              <a:pPr algn="ctr"/>
              <a:r>
                <a:rPr lang="en-US" sz="2000" i="1" dirty="0">
                  <a:solidFill>
                    <a:schemeClr val="accent1">
                      <a:lumMod val="50000"/>
                    </a:schemeClr>
                  </a:solidFill>
                </a:rPr>
                <a:t>As a Chief Law Enforcement Executive, you should expect that your commitment to the Master Instructor program will enrich your connection between the Washington State Criminal Justice Training Commission, Basic Law Enforcement Academy, and regional partners as it pertains to the integration of control and defensive tactics and field application. </a:t>
              </a:r>
            </a:p>
            <a:p>
              <a:endParaRPr lang="en-US" b="1" i="1" dirty="0">
                <a:solidFill>
                  <a:schemeClr val="accent1">
                    <a:lumMod val="50000"/>
                  </a:schemeClr>
                </a:solidFill>
              </a:endParaRPr>
            </a:p>
          </p:txBody>
        </p:sp>
        <p:pic>
          <p:nvPicPr>
            <p:cNvPr id="13" name="Picture 12" descr="A picture containing person, standing, suit, holding&#10;&#10;Description automatically generated">
              <a:extLst>
                <a:ext uri="{FF2B5EF4-FFF2-40B4-BE49-F238E27FC236}">
                  <a16:creationId xmlns:a16="http://schemas.microsoft.com/office/drawing/2014/main" id="{0E20ECCA-7FBE-4825-A1B8-9E9CC00A2B10}"/>
                </a:ext>
              </a:extLst>
            </p:cNvPr>
            <p:cNvPicPr>
              <a:picLocks noChangeAspect="1"/>
            </p:cNvPicPr>
            <p:nvPr/>
          </p:nvPicPr>
          <p:blipFill rotWithShape="1">
            <a:blip r:embed="rId2">
              <a:extLst>
                <a:ext uri="{28A0092B-C50C-407E-A947-70E740481C1C}">
                  <a14:useLocalDpi xmlns:a14="http://schemas.microsoft.com/office/drawing/2010/main" val="0"/>
                </a:ext>
              </a:extLst>
            </a:blip>
            <a:srcRect t="17280" b="9611"/>
            <a:stretch/>
          </p:blipFill>
          <p:spPr>
            <a:xfrm>
              <a:off x="7096124" y="3132400"/>
              <a:ext cx="5095875" cy="3725600"/>
            </a:xfrm>
            <a:prstGeom prst="rect">
              <a:avLst/>
            </a:prstGeom>
          </p:spPr>
        </p:pic>
        <p:sp>
          <p:nvSpPr>
            <p:cNvPr id="14" name="Rectangle: Rounded Corners 13">
              <a:extLst>
                <a:ext uri="{FF2B5EF4-FFF2-40B4-BE49-F238E27FC236}">
                  <a16:creationId xmlns:a16="http://schemas.microsoft.com/office/drawing/2014/main" id="{09F0DEA5-CCCB-4C1E-B3BD-183165B7D415}"/>
                </a:ext>
              </a:extLst>
            </p:cNvPr>
            <p:cNvSpPr/>
            <p:nvPr/>
          </p:nvSpPr>
          <p:spPr>
            <a:xfrm>
              <a:off x="5748337" y="2428416"/>
              <a:ext cx="5810250" cy="128647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2"/>
                  </a:solidFill>
                </a:rPr>
                <a:t>The Master Instructor program should serve our stakeholders as a regional resource.</a:t>
              </a:r>
            </a:p>
          </p:txBody>
        </p:sp>
      </p:grpSp>
    </p:spTree>
    <p:extLst>
      <p:ext uri="{BB962C8B-B14F-4D97-AF65-F5344CB8AC3E}">
        <p14:creationId xmlns:p14="http://schemas.microsoft.com/office/powerpoint/2010/main" val="385913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190485-1678-4490-98C6-535010AE82F4}"/>
              </a:ext>
            </a:extLst>
          </p:cNvPr>
          <p:cNvSpPr/>
          <p:nvPr/>
        </p:nvSpPr>
        <p:spPr>
          <a:xfrm>
            <a:off x="0" y="3884856"/>
            <a:ext cx="12192000" cy="30370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03BE58C-FB15-4939-AF8E-8D55BA91BAE2}"/>
              </a:ext>
            </a:extLst>
          </p:cNvPr>
          <p:cNvSpPr txBox="1"/>
          <p:nvPr/>
        </p:nvSpPr>
        <p:spPr>
          <a:xfrm>
            <a:off x="2499434" y="4314811"/>
            <a:ext cx="7193129" cy="523220"/>
          </a:xfrm>
          <a:prstGeom prst="rect">
            <a:avLst/>
          </a:prstGeom>
          <a:noFill/>
        </p:spPr>
        <p:txBody>
          <a:bodyPr wrap="square" rtlCol="0">
            <a:spAutoFit/>
          </a:bodyPr>
          <a:lstStyle/>
          <a:p>
            <a:pPr algn="ctr"/>
            <a:r>
              <a:rPr lang="en-US" sz="2800" dirty="0">
                <a:solidFill>
                  <a:schemeClr val="accent1">
                    <a:lumMod val="50000"/>
                  </a:schemeClr>
                </a:solidFill>
                <a:latin typeface="Arial Nova Light" panose="020B0304020202020204" pitchFamily="34" charset="0"/>
              </a:rPr>
              <a:t>Master Instructor Program Deficiencies</a:t>
            </a:r>
          </a:p>
        </p:txBody>
      </p:sp>
      <p:sp>
        <p:nvSpPr>
          <p:cNvPr id="41" name="Rectangle: Rounded Corners 40">
            <a:extLst>
              <a:ext uri="{FF2B5EF4-FFF2-40B4-BE49-F238E27FC236}">
                <a16:creationId xmlns:a16="http://schemas.microsoft.com/office/drawing/2014/main" id="{2ECE0FFA-A22C-403D-8F6B-FB4DE52A412F}"/>
              </a:ext>
            </a:extLst>
          </p:cNvPr>
          <p:cNvSpPr/>
          <p:nvPr/>
        </p:nvSpPr>
        <p:spPr>
          <a:xfrm>
            <a:off x="355598" y="964239"/>
            <a:ext cx="8009467" cy="991482"/>
          </a:xfrm>
          <a:prstGeom prst="roundRect">
            <a:avLst>
              <a:gd name="adj"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dirty="0">
                <a:solidFill>
                  <a:schemeClr val="accent1">
                    <a:lumMod val="50000"/>
                  </a:schemeClr>
                </a:solidFill>
              </a:rPr>
              <a:t>Becoming a Master Instructor requires 400 hours of initial training and can take 3-5 years to attain certification</a:t>
            </a:r>
          </a:p>
        </p:txBody>
      </p:sp>
      <p:sp>
        <p:nvSpPr>
          <p:cNvPr id="42" name="Rectangle: Rounded Corners 41">
            <a:extLst>
              <a:ext uri="{FF2B5EF4-FFF2-40B4-BE49-F238E27FC236}">
                <a16:creationId xmlns:a16="http://schemas.microsoft.com/office/drawing/2014/main" id="{CE721AE5-D8FB-43AE-9B51-390A7BE68E62}"/>
              </a:ext>
            </a:extLst>
          </p:cNvPr>
          <p:cNvSpPr/>
          <p:nvPr/>
        </p:nvSpPr>
        <p:spPr>
          <a:xfrm>
            <a:off x="355597" y="2072584"/>
            <a:ext cx="8009467" cy="58477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accent1">
                    <a:lumMod val="50000"/>
                  </a:schemeClr>
                </a:solidFill>
              </a:rPr>
              <a:t>Completion of 40 Hours for Recertification Training each subsequent year</a:t>
            </a:r>
          </a:p>
        </p:txBody>
      </p:sp>
      <p:sp>
        <p:nvSpPr>
          <p:cNvPr id="43" name="Rectangle: Rounded Corners 42">
            <a:extLst>
              <a:ext uri="{FF2B5EF4-FFF2-40B4-BE49-F238E27FC236}">
                <a16:creationId xmlns:a16="http://schemas.microsoft.com/office/drawing/2014/main" id="{7E8D0879-C2F0-4265-835E-EEA45A819101}"/>
              </a:ext>
            </a:extLst>
          </p:cNvPr>
          <p:cNvSpPr/>
          <p:nvPr/>
        </p:nvSpPr>
        <p:spPr>
          <a:xfrm>
            <a:off x="355599" y="5640093"/>
            <a:ext cx="11624343" cy="44767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buFont typeface="Arial" panose="020B0604020202020204" pitchFamily="34" charset="0"/>
              <a:buChar char="•"/>
            </a:pPr>
            <a:r>
              <a:rPr lang="en-US" sz="2200" dirty="0">
                <a:solidFill>
                  <a:schemeClr val="bg2"/>
                </a:solidFill>
              </a:rPr>
              <a:t>Very little to no regional support to neighboring agencies</a:t>
            </a:r>
          </a:p>
        </p:txBody>
      </p:sp>
      <p:sp>
        <p:nvSpPr>
          <p:cNvPr id="44" name="Rectangle: Rounded Corners 43">
            <a:extLst>
              <a:ext uri="{FF2B5EF4-FFF2-40B4-BE49-F238E27FC236}">
                <a16:creationId xmlns:a16="http://schemas.microsoft.com/office/drawing/2014/main" id="{9799A9A9-8903-4B6B-B093-47382701F65D}"/>
              </a:ext>
            </a:extLst>
          </p:cNvPr>
          <p:cNvSpPr/>
          <p:nvPr/>
        </p:nvSpPr>
        <p:spPr>
          <a:xfrm>
            <a:off x="355600" y="6248667"/>
            <a:ext cx="11624342" cy="44767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buFont typeface="Arial" panose="020B0604020202020204" pitchFamily="34" charset="0"/>
              <a:buChar char="•"/>
            </a:pPr>
            <a:r>
              <a:rPr lang="en-US" sz="2200" dirty="0">
                <a:solidFill>
                  <a:schemeClr val="bg2"/>
                </a:solidFill>
              </a:rPr>
              <a:t>Limited collaboration between statewide MI’s &amp; the CJTC</a:t>
            </a:r>
          </a:p>
        </p:txBody>
      </p:sp>
      <p:sp>
        <p:nvSpPr>
          <p:cNvPr id="45" name="Rectangle: Rounded Corners 44">
            <a:extLst>
              <a:ext uri="{FF2B5EF4-FFF2-40B4-BE49-F238E27FC236}">
                <a16:creationId xmlns:a16="http://schemas.microsoft.com/office/drawing/2014/main" id="{E3D6D3D1-6959-4F6C-9A16-9BDE70A92934}"/>
              </a:ext>
            </a:extLst>
          </p:cNvPr>
          <p:cNvSpPr/>
          <p:nvPr/>
        </p:nvSpPr>
        <p:spPr>
          <a:xfrm>
            <a:off x="355600" y="5031519"/>
            <a:ext cx="11624344" cy="44767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buFont typeface="Arial" panose="020B0604020202020204" pitchFamily="34" charset="0"/>
              <a:buChar char="•"/>
            </a:pPr>
            <a:r>
              <a:rPr lang="en-US" sz="2200" dirty="0">
                <a:solidFill>
                  <a:schemeClr val="bg2"/>
                </a:solidFill>
              </a:rPr>
              <a:t>Limited initial benefit to home agency</a:t>
            </a:r>
          </a:p>
        </p:txBody>
      </p:sp>
      <p:sp>
        <p:nvSpPr>
          <p:cNvPr id="12" name="TextBox 11">
            <a:extLst>
              <a:ext uri="{FF2B5EF4-FFF2-40B4-BE49-F238E27FC236}">
                <a16:creationId xmlns:a16="http://schemas.microsoft.com/office/drawing/2014/main" id="{E0B08AFA-962B-43F5-A172-AA48F76B241D}"/>
              </a:ext>
            </a:extLst>
          </p:cNvPr>
          <p:cNvSpPr txBox="1"/>
          <p:nvPr/>
        </p:nvSpPr>
        <p:spPr>
          <a:xfrm>
            <a:off x="1024466" y="156916"/>
            <a:ext cx="10143067" cy="584775"/>
          </a:xfrm>
          <a:prstGeom prst="rect">
            <a:avLst/>
          </a:prstGeom>
          <a:noFill/>
        </p:spPr>
        <p:txBody>
          <a:bodyPr wrap="square" rtlCol="0">
            <a:spAutoFit/>
          </a:bodyPr>
          <a:lstStyle/>
          <a:p>
            <a:pPr lvl="0"/>
            <a:r>
              <a:rPr lang="en-US" sz="3200" b="1" dirty="0">
                <a:solidFill>
                  <a:schemeClr val="bg2"/>
                </a:solidFill>
                <a:latin typeface="+mj-lt"/>
              </a:rPr>
              <a:t>CURRENT </a:t>
            </a:r>
            <a:r>
              <a:rPr lang="en-US" sz="3200" b="1" dirty="0">
                <a:solidFill>
                  <a:schemeClr val="bg1"/>
                </a:solidFill>
                <a:latin typeface="+mj-lt"/>
              </a:rPr>
              <a:t>REQUIREMENTS</a:t>
            </a:r>
            <a:r>
              <a:rPr lang="en-US" sz="3200" b="1" dirty="0">
                <a:solidFill>
                  <a:srgbClr val="FF0000"/>
                </a:solidFill>
                <a:latin typeface="+mj-lt"/>
              </a:rPr>
              <a:t> </a:t>
            </a:r>
            <a:r>
              <a:rPr lang="en-US" sz="3200" b="1" dirty="0">
                <a:solidFill>
                  <a:schemeClr val="bg1"/>
                </a:solidFill>
                <a:latin typeface="+mj-lt"/>
              </a:rPr>
              <a:t>for </a:t>
            </a:r>
            <a:r>
              <a:rPr lang="en-US" sz="3200" b="1" dirty="0">
                <a:solidFill>
                  <a:schemeClr val="bg2"/>
                </a:solidFill>
                <a:latin typeface="+mj-lt"/>
              </a:rPr>
              <a:t>Master Instructor </a:t>
            </a:r>
            <a:r>
              <a:rPr lang="en-US" sz="3200" b="1" dirty="0">
                <a:solidFill>
                  <a:schemeClr val="bg1"/>
                </a:solidFill>
                <a:latin typeface="+mj-lt"/>
              </a:rPr>
              <a:t>Certification</a:t>
            </a:r>
            <a:r>
              <a:rPr lang="en-US" sz="3200" b="1" dirty="0">
                <a:solidFill>
                  <a:srgbClr val="FF0000"/>
                </a:solidFill>
                <a:latin typeface="+mj-lt"/>
              </a:rPr>
              <a:t> </a:t>
            </a:r>
            <a:endParaRPr lang="en-US" sz="2800" i="1" dirty="0">
              <a:latin typeface="+mj-lt"/>
            </a:endParaRPr>
          </a:p>
        </p:txBody>
      </p:sp>
      <p:sp>
        <p:nvSpPr>
          <p:cNvPr id="11" name="Rectangle: Rounded Corners 10">
            <a:extLst>
              <a:ext uri="{FF2B5EF4-FFF2-40B4-BE49-F238E27FC236}">
                <a16:creationId xmlns:a16="http://schemas.microsoft.com/office/drawing/2014/main" id="{F08251CD-C0F9-43DB-97A0-9A862B38A1A1}"/>
              </a:ext>
            </a:extLst>
          </p:cNvPr>
          <p:cNvSpPr/>
          <p:nvPr/>
        </p:nvSpPr>
        <p:spPr>
          <a:xfrm>
            <a:off x="8627144" y="1022635"/>
            <a:ext cx="3352800" cy="228888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accent1">
                    <a:lumMod val="50000"/>
                  </a:schemeClr>
                </a:solidFill>
              </a:rPr>
              <a:t>*there is no requirement or obligation to share the 400 hours of training with your agency, neighboring agencies or region</a:t>
            </a:r>
          </a:p>
        </p:txBody>
      </p:sp>
      <p:sp>
        <p:nvSpPr>
          <p:cNvPr id="13" name="Rectangle: Rounded Corners 12">
            <a:extLst>
              <a:ext uri="{FF2B5EF4-FFF2-40B4-BE49-F238E27FC236}">
                <a16:creationId xmlns:a16="http://schemas.microsoft.com/office/drawing/2014/main" id="{D9E2BE39-5F3F-448F-9E7E-B03BC3638F4A}"/>
              </a:ext>
            </a:extLst>
          </p:cNvPr>
          <p:cNvSpPr/>
          <p:nvPr/>
        </p:nvSpPr>
        <p:spPr>
          <a:xfrm>
            <a:off x="355597" y="2792716"/>
            <a:ext cx="8009467" cy="58477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dirty="0">
                <a:solidFill>
                  <a:schemeClr val="accent1">
                    <a:lumMod val="50000"/>
                  </a:schemeClr>
                </a:solidFill>
              </a:rPr>
              <a:t>All trainings occur in Burien </a:t>
            </a:r>
          </a:p>
        </p:txBody>
      </p:sp>
    </p:spTree>
    <p:extLst>
      <p:ext uri="{BB962C8B-B14F-4D97-AF65-F5344CB8AC3E}">
        <p14:creationId xmlns:p14="http://schemas.microsoft.com/office/powerpoint/2010/main" val="20320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circle(in)">
                                      <p:cBhvr>
                                        <p:cTn id="29" dur="20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42" grpId="0" animBg="1"/>
      <p:bldP spid="43" grpId="0" animBg="1"/>
      <p:bldP spid="44" grpId="0" animBg="1"/>
      <p:bldP spid="45" grpId="0" animBg="1"/>
      <p:bldP spid="12" grpId="0"/>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0826F7-0D5E-431B-9049-D4DF4976A8F7}"/>
              </a:ext>
            </a:extLst>
          </p:cNvPr>
          <p:cNvSpPr txBox="1"/>
          <p:nvPr/>
        </p:nvSpPr>
        <p:spPr>
          <a:xfrm>
            <a:off x="2191791" y="356027"/>
            <a:ext cx="7883699" cy="523220"/>
          </a:xfrm>
          <a:prstGeom prst="rect">
            <a:avLst/>
          </a:prstGeom>
          <a:noFill/>
        </p:spPr>
        <p:txBody>
          <a:bodyPr wrap="square" rtlCol="0">
            <a:spAutoFit/>
          </a:bodyPr>
          <a:lstStyle/>
          <a:p>
            <a:pPr lvl="0" algn="ctr"/>
            <a:r>
              <a:rPr lang="en-US" sz="2800" b="1" dirty="0">
                <a:solidFill>
                  <a:schemeClr val="bg2"/>
                </a:solidFill>
                <a:latin typeface="Arial Nova Light" panose="020B0304020202020204" pitchFamily="34" charset="0"/>
              </a:rPr>
              <a:t>Current Master Instructor Course Breakdown</a:t>
            </a:r>
          </a:p>
        </p:txBody>
      </p:sp>
      <p:grpSp>
        <p:nvGrpSpPr>
          <p:cNvPr id="90" name="Group 89">
            <a:extLst>
              <a:ext uri="{FF2B5EF4-FFF2-40B4-BE49-F238E27FC236}">
                <a16:creationId xmlns:a16="http://schemas.microsoft.com/office/drawing/2014/main" id="{A33FF1FC-2920-4FFA-A9B1-E3341A0DBFC2}"/>
              </a:ext>
            </a:extLst>
          </p:cNvPr>
          <p:cNvGrpSpPr/>
          <p:nvPr/>
        </p:nvGrpSpPr>
        <p:grpSpPr>
          <a:xfrm>
            <a:off x="9806002" y="1498927"/>
            <a:ext cx="2322253" cy="1507546"/>
            <a:chOff x="9805999" y="1444312"/>
            <a:chExt cx="2322253" cy="1507546"/>
          </a:xfrm>
        </p:grpSpPr>
        <p:sp>
          <p:nvSpPr>
            <p:cNvPr id="77" name="Rectangle 76">
              <a:extLst>
                <a:ext uri="{FF2B5EF4-FFF2-40B4-BE49-F238E27FC236}">
                  <a16:creationId xmlns:a16="http://schemas.microsoft.com/office/drawing/2014/main" id="{1C8D9D60-CE2E-468F-94D4-6FA445D0032A}"/>
                </a:ext>
              </a:extLst>
            </p:cNvPr>
            <p:cNvSpPr/>
            <p:nvPr/>
          </p:nvSpPr>
          <p:spPr>
            <a:xfrm>
              <a:off x="9805999" y="1971675"/>
              <a:ext cx="2322253" cy="98018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Master Instructor </a:t>
              </a:r>
              <a:r>
                <a:rPr lang="en-US" u="sng" dirty="0">
                  <a:solidFill>
                    <a:schemeClr val="accent1">
                      <a:lumMod val="50000"/>
                    </a:schemeClr>
                  </a:solidFill>
                </a:rPr>
                <a:t>Recertification</a:t>
              </a:r>
              <a:r>
                <a:rPr lang="en-US" dirty="0">
                  <a:solidFill>
                    <a:schemeClr val="accent1">
                      <a:lumMod val="50000"/>
                    </a:schemeClr>
                  </a:solidFill>
                </a:rPr>
                <a:t> Training</a:t>
              </a:r>
            </a:p>
          </p:txBody>
        </p:sp>
        <p:sp>
          <p:nvSpPr>
            <p:cNvPr id="78" name="Rectangle: Rounded Corners 77">
              <a:extLst>
                <a:ext uri="{FF2B5EF4-FFF2-40B4-BE49-F238E27FC236}">
                  <a16:creationId xmlns:a16="http://schemas.microsoft.com/office/drawing/2014/main" id="{2824CBCB-E215-404E-963D-4240FAF5AAEF}"/>
                </a:ext>
              </a:extLst>
            </p:cNvPr>
            <p:cNvSpPr/>
            <p:nvPr/>
          </p:nvSpPr>
          <p:spPr>
            <a:xfrm>
              <a:off x="10000204" y="1444312"/>
              <a:ext cx="1933833" cy="694433"/>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40 HOURS </a:t>
              </a:r>
              <a:r>
                <a:rPr lang="en-US" b="1" i="1" dirty="0">
                  <a:solidFill>
                    <a:schemeClr val="bg2"/>
                  </a:solidFill>
                </a:rPr>
                <a:t>(ANNUALLY)</a:t>
              </a:r>
            </a:p>
          </p:txBody>
        </p:sp>
      </p:grpSp>
      <p:grpSp>
        <p:nvGrpSpPr>
          <p:cNvPr id="86" name="Group 85">
            <a:extLst>
              <a:ext uri="{FF2B5EF4-FFF2-40B4-BE49-F238E27FC236}">
                <a16:creationId xmlns:a16="http://schemas.microsoft.com/office/drawing/2014/main" id="{4E3FD456-C7FA-433B-8561-9F9704F6D2B7}"/>
              </a:ext>
            </a:extLst>
          </p:cNvPr>
          <p:cNvGrpSpPr/>
          <p:nvPr/>
        </p:nvGrpSpPr>
        <p:grpSpPr>
          <a:xfrm>
            <a:off x="63750" y="1291464"/>
            <a:ext cx="2322253" cy="2477970"/>
            <a:chOff x="63748" y="1764212"/>
            <a:chExt cx="2322253" cy="2477970"/>
          </a:xfrm>
        </p:grpSpPr>
        <p:sp>
          <p:nvSpPr>
            <p:cNvPr id="79" name="Rectangle 78">
              <a:extLst>
                <a:ext uri="{FF2B5EF4-FFF2-40B4-BE49-F238E27FC236}">
                  <a16:creationId xmlns:a16="http://schemas.microsoft.com/office/drawing/2014/main" id="{20854B0B-915B-4389-B913-5BD9E1D73AA2}"/>
                </a:ext>
              </a:extLst>
            </p:cNvPr>
            <p:cNvSpPr/>
            <p:nvPr/>
          </p:nvSpPr>
          <p:spPr>
            <a:xfrm>
              <a:off x="63748" y="2180333"/>
              <a:ext cx="2322253" cy="771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Level I </a:t>
              </a:r>
              <a:br>
                <a:rPr lang="en-US" dirty="0">
                  <a:solidFill>
                    <a:schemeClr val="accent1">
                      <a:lumMod val="50000"/>
                    </a:schemeClr>
                  </a:solidFill>
                </a:rPr>
              </a:br>
              <a:r>
                <a:rPr lang="en-US" dirty="0">
                  <a:solidFill>
                    <a:schemeClr val="accent1">
                      <a:lumMod val="50000"/>
                    </a:schemeClr>
                  </a:solidFill>
                </a:rPr>
                <a:t>(Control Tactics)</a:t>
              </a:r>
            </a:p>
          </p:txBody>
        </p:sp>
        <p:sp>
          <p:nvSpPr>
            <p:cNvPr id="80" name="Rectangle: Rounded Corners 79">
              <a:extLst>
                <a:ext uri="{FF2B5EF4-FFF2-40B4-BE49-F238E27FC236}">
                  <a16:creationId xmlns:a16="http://schemas.microsoft.com/office/drawing/2014/main" id="{FB1C3228-5D58-428C-803E-4BB83613E306}"/>
                </a:ext>
              </a:extLst>
            </p:cNvPr>
            <p:cNvSpPr/>
            <p:nvPr/>
          </p:nvSpPr>
          <p:spPr>
            <a:xfrm>
              <a:off x="257957" y="1764212"/>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80 HOURS</a:t>
              </a:r>
            </a:p>
          </p:txBody>
        </p:sp>
        <p:sp>
          <p:nvSpPr>
            <p:cNvPr id="75" name="Rectangle 74">
              <a:extLst>
                <a:ext uri="{FF2B5EF4-FFF2-40B4-BE49-F238E27FC236}">
                  <a16:creationId xmlns:a16="http://schemas.microsoft.com/office/drawing/2014/main" id="{2CC2F328-7CAA-4D6E-A5D9-61215FB9D5F7}"/>
                </a:ext>
              </a:extLst>
            </p:cNvPr>
            <p:cNvSpPr/>
            <p:nvPr/>
          </p:nvSpPr>
          <p:spPr>
            <a:xfrm>
              <a:off x="63748" y="3037583"/>
              <a:ext cx="2322253" cy="771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chemeClr val="accent1">
                      <a:lumMod val="50000"/>
                    </a:schemeClr>
                  </a:solidFill>
                </a:rPr>
              </a:br>
              <a:r>
                <a:rPr lang="en-US" dirty="0">
                  <a:solidFill>
                    <a:schemeClr val="accent1">
                      <a:lumMod val="50000"/>
                    </a:schemeClr>
                  </a:solidFill>
                </a:rPr>
                <a:t>Level II</a:t>
              </a:r>
              <a:br>
                <a:rPr lang="en-US" dirty="0">
                  <a:solidFill>
                    <a:schemeClr val="accent1">
                      <a:lumMod val="50000"/>
                    </a:schemeClr>
                  </a:solidFill>
                </a:rPr>
              </a:br>
              <a:r>
                <a:rPr lang="en-US" dirty="0">
                  <a:solidFill>
                    <a:schemeClr val="accent1">
                      <a:lumMod val="50000"/>
                    </a:schemeClr>
                  </a:solidFill>
                </a:rPr>
                <a:t>(Defensive Tactics)</a:t>
              </a:r>
            </a:p>
            <a:p>
              <a:pPr algn="ctr"/>
              <a:endParaRPr lang="en-US" dirty="0"/>
            </a:p>
          </p:txBody>
        </p:sp>
        <p:sp>
          <p:nvSpPr>
            <p:cNvPr id="76" name="Rectangle: Rounded Corners 75">
              <a:extLst>
                <a:ext uri="{FF2B5EF4-FFF2-40B4-BE49-F238E27FC236}">
                  <a16:creationId xmlns:a16="http://schemas.microsoft.com/office/drawing/2014/main" id="{F86B4FBE-C130-45E0-B422-C390E1B6F8D5}"/>
                </a:ext>
              </a:extLst>
            </p:cNvPr>
            <p:cNvSpPr/>
            <p:nvPr/>
          </p:nvSpPr>
          <p:spPr>
            <a:xfrm>
              <a:off x="257956" y="3699257"/>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40 HOURS</a:t>
              </a:r>
            </a:p>
          </p:txBody>
        </p:sp>
      </p:grpSp>
      <p:grpSp>
        <p:nvGrpSpPr>
          <p:cNvPr id="87" name="Group 86">
            <a:extLst>
              <a:ext uri="{FF2B5EF4-FFF2-40B4-BE49-F238E27FC236}">
                <a16:creationId xmlns:a16="http://schemas.microsoft.com/office/drawing/2014/main" id="{C35BD6C1-50B5-47CF-BF6C-6399FDF2BA1E}"/>
              </a:ext>
            </a:extLst>
          </p:cNvPr>
          <p:cNvGrpSpPr/>
          <p:nvPr/>
        </p:nvGrpSpPr>
        <p:grpSpPr>
          <a:xfrm>
            <a:off x="2499313" y="1288483"/>
            <a:ext cx="2322253" cy="2477394"/>
            <a:chOff x="2499311" y="1761231"/>
            <a:chExt cx="2322253" cy="2477394"/>
          </a:xfrm>
        </p:grpSpPr>
        <p:sp>
          <p:nvSpPr>
            <p:cNvPr id="73" name="Rectangle 72">
              <a:extLst>
                <a:ext uri="{FF2B5EF4-FFF2-40B4-BE49-F238E27FC236}">
                  <a16:creationId xmlns:a16="http://schemas.microsoft.com/office/drawing/2014/main" id="{218A9A85-4C40-4C96-AD59-A45414899B1F}"/>
                </a:ext>
              </a:extLst>
            </p:cNvPr>
            <p:cNvSpPr/>
            <p:nvPr/>
          </p:nvSpPr>
          <p:spPr>
            <a:xfrm>
              <a:off x="2499311" y="2180333"/>
              <a:ext cx="2322253" cy="771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Baton</a:t>
              </a:r>
              <a:br>
                <a:rPr lang="en-US" dirty="0">
                  <a:solidFill>
                    <a:schemeClr val="accent1">
                      <a:lumMod val="50000"/>
                    </a:schemeClr>
                  </a:solidFill>
                </a:rPr>
              </a:br>
              <a:r>
                <a:rPr lang="en-US" dirty="0">
                  <a:solidFill>
                    <a:schemeClr val="accent1">
                      <a:lumMod val="50000"/>
                    </a:schemeClr>
                  </a:solidFill>
                </a:rPr>
                <a:t>(Impact Weapons)</a:t>
              </a:r>
            </a:p>
          </p:txBody>
        </p:sp>
        <p:sp>
          <p:nvSpPr>
            <p:cNvPr id="74" name="Rectangle: Rounded Corners 73">
              <a:extLst>
                <a:ext uri="{FF2B5EF4-FFF2-40B4-BE49-F238E27FC236}">
                  <a16:creationId xmlns:a16="http://schemas.microsoft.com/office/drawing/2014/main" id="{51C09E98-4FF8-4706-B7C2-7244CEDA35B6}"/>
                </a:ext>
              </a:extLst>
            </p:cNvPr>
            <p:cNvSpPr/>
            <p:nvPr/>
          </p:nvSpPr>
          <p:spPr>
            <a:xfrm>
              <a:off x="2693519" y="1761231"/>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40 HOURS</a:t>
              </a:r>
            </a:p>
          </p:txBody>
        </p:sp>
        <p:sp>
          <p:nvSpPr>
            <p:cNvPr id="67" name="Rectangle 66">
              <a:extLst>
                <a:ext uri="{FF2B5EF4-FFF2-40B4-BE49-F238E27FC236}">
                  <a16:creationId xmlns:a16="http://schemas.microsoft.com/office/drawing/2014/main" id="{2D4FE006-786C-4194-86CF-138639279E75}"/>
                </a:ext>
              </a:extLst>
            </p:cNvPr>
            <p:cNvSpPr/>
            <p:nvPr/>
          </p:nvSpPr>
          <p:spPr>
            <a:xfrm>
              <a:off x="2499311" y="3037583"/>
              <a:ext cx="2322253" cy="771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Ground Survival</a:t>
              </a:r>
            </a:p>
          </p:txBody>
        </p:sp>
        <p:sp>
          <p:nvSpPr>
            <p:cNvPr id="68" name="Rectangle: Rounded Corners 67">
              <a:extLst>
                <a:ext uri="{FF2B5EF4-FFF2-40B4-BE49-F238E27FC236}">
                  <a16:creationId xmlns:a16="http://schemas.microsoft.com/office/drawing/2014/main" id="{9ACB2085-E438-4F19-9DF8-96C48F87E13B}"/>
                </a:ext>
              </a:extLst>
            </p:cNvPr>
            <p:cNvSpPr/>
            <p:nvPr/>
          </p:nvSpPr>
          <p:spPr>
            <a:xfrm>
              <a:off x="2693516" y="3695700"/>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40 HOURS</a:t>
              </a:r>
            </a:p>
          </p:txBody>
        </p:sp>
      </p:grpSp>
      <p:grpSp>
        <p:nvGrpSpPr>
          <p:cNvPr id="88" name="Group 87">
            <a:extLst>
              <a:ext uri="{FF2B5EF4-FFF2-40B4-BE49-F238E27FC236}">
                <a16:creationId xmlns:a16="http://schemas.microsoft.com/office/drawing/2014/main" id="{48A4A6CB-5EC2-4814-8383-C20D5EF94221}"/>
              </a:ext>
            </a:extLst>
          </p:cNvPr>
          <p:cNvGrpSpPr/>
          <p:nvPr/>
        </p:nvGrpSpPr>
        <p:grpSpPr>
          <a:xfrm>
            <a:off x="4934876" y="1288483"/>
            <a:ext cx="2322253" cy="2477393"/>
            <a:chOff x="4934874" y="1761231"/>
            <a:chExt cx="2322253" cy="2477393"/>
          </a:xfrm>
        </p:grpSpPr>
        <p:sp>
          <p:nvSpPr>
            <p:cNvPr id="71" name="Rectangle 70">
              <a:extLst>
                <a:ext uri="{FF2B5EF4-FFF2-40B4-BE49-F238E27FC236}">
                  <a16:creationId xmlns:a16="http://schemas.microsoft.com/office/drawing/2014/main" id="{3A1B0337-E474-48CF-A351-A5B43428F319}"/>
                </a:ext>
              </a:extLst>
            </p:cNvPr>
            <p:cNvSpPr/>
            <p:nvPr/>
          </p:nvSpPr>
          <p:spPr>
            <a:xfrm>
              <a:off x="4934874" y="2180333"/>
              <a:ext cx="2322253" cy="771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accent1">
                      <a:lumMod val="50000"/>
                    </a:schemeClr>
                  </a:solidFill>
                </a:rPr>
                <a:t>Vascular Neck Restraint (VNR)</a:t>
              </a:r>
            </a:p>
          </p:txBody>
        </p:sp>
        <p:sp>
          <p:nvSpPr>
            <p:cNvPr id="72" name="Rectangle: Rounded Corners 71">
              <a:extLst>
                <a:ext uri="{FF2B5EF4-FFF2-40B4-BE49-F238E27FC236}">
                  <a16:creationId xmlns:a16="http://schemas.microsoft.com/office/drawing/2014/main" id="{4A1BEACF-9C05-4216-A480-EBC0C48CEFC3}"/>
                </a:ext>
              </a:extLst>
            </p:cNvPr>
            <p:cNvSpPr/>
            <p:nvPr/>
          </p:nvSpPr>
          <p:spPr>
            <a:xfrm>
              <a:off x="5129083" y="1761231"/>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24 HOURS</a:t>
              </a:r>
            </a:p>
          </p:txBody>
        </p:sp>
        <p:sp>
          <p:nvSpPr>
            <p:cNvPr id="65" name="Rectangle 64">
              <a:extLst>
                <a:ext uri="{FF2B5EF4-FFF2-40B4-BE49-F238E27FC236}">
                  <a16:creationId xmlns:a16="http://schemas.microsoft.com/office/drawing/2014/main" id="{42691528-3837-4F76-8FF3-B42C5CE94CBF}"/>
                </a:ext>
              </a:extLst>
            </p:cNvPr>
            <p:cNvSpPr/>
            <p:nvPr/>
          </p:nvSpPr>
          <p:spPr>
            <a:xfrm>
              <a:off x="4934874" y="3037583"/>
              <a:ext cx="2322253" cy="771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Oleoresin Capsicum Spray Instructor Training</a:t>
              </a:r>
            </a:p>
          </p:txBody>
        </p:sp>
        <p:sp>
          <p:nvSpPr>
            <p:cNvPr id="66" name="Rectangle: Rounded Corners 65">
              <a:extLst>
                <a:ext uri="{FF2B5EF4-FFF2-40B4-BE49-F238E27FC236}">
                  <a16:creationId xmlns:a16="http://schemas.microsoft.com/office/drawing/2014/main" id="{97A78074-A2F1-4980-AA5D-306926C6495B}"/>
                </a:ext>
              </a:extLst>
            </p:cNvPr>
            <p:cNvSpPr/>
            <p:nvPr/>
          </p:nvSpPr>
          <p:spPr>
            <a:xfrm>
              <a:off x="5129082" y="3695699"/>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16 HOURS</a:t>
              </a:r>
            </a:p>
          </p:txBody>
        </p:sp>
      </p:grpSp>
      <p:grpSp>
        <p:nvGrpSpPr>
          <p:cNvPr id="89" name="Group 88">
            <a:extLst>
              <a:ext uri="{FF2B5EF4-FFF2-40B4-BE49-F238E27FC236}">
                <a16:creationId xmlns:a16="http://schemas.microsoft.com/office/drawing/2014/main" id="{DA744399-6CED-4A7D-AD35-F196C22DB72D}"/>
              </a:ext>
            </a:extLst>
          </p:cNvPr>
          <p:cNvGrpSpPr/>
          <p:nvPr/>
        </p:nvGrpSpPr>
        <p:grpSpPr>
          <a:xfrm>
            <a:off x="7370439" y="1056016"/>
            <a:ext cx="2322253" cy="2709859"/>
            <a:chOff x="7370437" y="1528764"/>
            <a:chExt cx="2322253" cy="2709859"/>
          </a:xfrm>
        </p:grpSpPr>
        <p:sp>
          <p:nvSpPr>
            <p:cNvPr id="63" name="Rectangle 62">
              <a:extLst>
                <a:ext uri="{FF2B5EF4-FFF2-40B4-BE49-F238E27FC236}">
                  <a16:creationId xmlns:a16="http://schemas.microsoft.com/office/drawing/2014/main" id="{5D53C50B-4D72-46B4-959A-1BCC7BD5A843}"/>
                </a:ext>
              </a:extLst>
            </p:cNvPr>
            <p:cNvSpPr/>
            <p:nvPr/>
          </p:nvSpPr>
          <p:spPr>
            <a:xfrm>
              <a:off x="7370437" y="3037583"/>
              <a:ext cx="2322253" cy="7715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Master Instructor Training</a:t>
              </a:r>
            </a:p>
          </p:txBody>
        </p:sp>
        <p:sp>
          <p:nvSpPr>
            <p:cNvPr id="64" name="Rectangle: Rounded Corners 63">
              <a:extLst>
                <a:ext uri="{FF2B5EF4-FFF2-40B4-BE49-F238E27FC236}">
                  <a16:creationId xmlns:a16="http://schemas.microsoft.com/office/drawing/2014/main" id="{F8A601F5-3AB7-4A51-B9FA-E190033F86AB}"/>
                </a:ext>
              </a:extLst>
            </p:cNvPr>
            <p:cNvSpPr/>
            <p:nvPr/>
          </p:nvSpPr>
          <p:spPr>
            <a:xfrm>
              <a:off x="7564646" y="3695698"/>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40 HOURS</a:t>
              </a:r>
            </a:p>
          </p:txBody>
        </p:sp>
        <p:sp>
          <p:nvSpPr>
            <p:cNvPr id="69" name="Rectangle 68">
              <a:extLst>
                <a:ext uri="{FF2B5EF4-FFF2-40B4-BE49-F238E27FC236}">
                  <a16:creationId xmlns:a16="http://schemas.microsoft.com/office/drawing/2014/main" id="{DF0337B4-5484-416A-A736-F9ECB9B8C3B2}"/>
                </a:ext>
              </a:extLst>
            </p:cNvPr>
            <p:cNvSpPr/>
            <p:nvPr/>
          </p:nvSpPr>
          <p:spPr>
            <a:xfrm>
              <a:off x="7370437" y="1971675"/>
              <a:ext cx="2322253" cy="98018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Advanced Concepts of Motor Learning &amp; Performance (ACMLP)</a:t>
              </a:r>
            </a:p>
          </p:txBody>
        </p:sp>
        <p:sp>
          <p:nvSpPr>
            <p:cNvPr id="70" name="Rectangle: Rounded Corners 69">
              <a:extLst>
                <a:ext uri="{FF2B5EF4-FFF2-40B4-BE49-F238E27FC236}">
                  <a16:creationId xmlns:a16="http://schemas.microsoft.com/office/drawing/2014/main" id="{885A7F67-3203-4450-9464-55F2C7C36E42}"/>
                </a:ext>
              </a:extLst>
            </p:cNvPr>
            <p:cNvSpPr/>
            <p:nvPr/>
          </p:nvSpPr>
          <p:spPr>
            <a:xfrm>
              <a:off x="7564647" y="1528764"/>
              <a:ext cx="1933833" cy="542925"/>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80 HOURS</a:t>
              </a:r>
            </a:p>
          </p:txBody>
        </p:sp>
      </p:grpSp>
      <p:sp>
        <p:nvSpPr>
          <p:cNvPr id="55" name="Rectangle 54">
            <a:extLst>
              <a:ext uri="{FF2B5EF4-FFF2-40B4-BE49-F238E27FC236}">
                <a16:creationId xmlns:a16="http://schemas.microsoft.com/office/drawing/2014/main" id="{7D6EF3F4-1043-4963-A2D6-A709B4FB3107}"/>
              </a:ext>
            </a:extLst>
          </p:cNvPr>
          <p:cNvSpPr/>
          <p:nvPr/>
        </p:nvSpPr>
        <p:spPr>
          <a:xfrm>
            <a:off x="9762222" y="4173472"/>
            <a:ext cx="2322253" cy="10564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accent1">
                    <a:lumMod val="50000"/>
                  </a:schemeClr>
                </a:solidFill>
              </a:rPr>
              <a:t>(Including Annual Recertification)</a:t>
            </a:r>
          </a:p>
        </p:txBody>
      </p:sp>
      <p:sp>
        <p:nvSpPr>
          <p:cNvPr id="56" name="Rectangle: Rounded Corners 55">
            <a:extLst>
              <a:ext uri="{FF2B5EF4-FFF2-40B4-BE49-F238E27FC236}">
                <a16:creationId xmlns:a16="http://schemas.microsoft.com/office/drawing/2014/main" id="{903E4855-263B-4267-A7D2-1D53C08FE63B}"/>
              </a:ext>
            </a:extLst>
          </p:cNvPr>
          <p:cNvSpPr/>
          <p:nvPr/>
        </p:nvSpPr>
        <p:spPr>
          <a:xfrm>
            <a:off x="9956432" y="3533522"/>
            <a:ext cx="1933834" cy="836437"/>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rPr>
              <a:t>TOTAL </a:t>
            </a:r>
            <a:br>
              <a:rPr lang="en-US" sz="2400" dirty="0">
                <a:solidFill>
                  <a:schemeClr val="bg2"/>
                </a:solidFill>
              </a:rPr>
            </a:br>
            <a:r>
              <a:rPr lang="en-US" sz="2400" b="1" dirty="0">
                <a:solidFill>
                  <a:schemeClr val="bg2"/>
                </a:solidFill>
              </a:rPr>
              <a:t>400</a:t>
            </a:r>
            <a:r>
              <a:rPr lang="en-US" sz="2400" dirty="0">
                <a:solidFill>
                  <a:schemeClr val="bg2"/>
                </a:solidFill>
              </a:rPr>
              <a:t> HOURS</a:t>
            </a:r>
          </a:p>
        </p:txBody>
      </p:sp>
      <p:grpSp>
        <p:nvGrpSpPr>
          <p:cNvPr id="84" name="Group 83">
            <a:extLst>
              <a:ext uri="{FF2B5EF4-FFF2-40B4-BE49-F238E27FC236}">
                <a16:creationId xmlns:a16="http://schemas.microsoft.com/office/drawing/2014/main" id="{07BD0E18-2563-454C-8587-EA3CBB32EDFB}"/>
              </a:ext>
            </a:extLst>
          </p:cNvPr>
          <p:cNvGrpSpPr/>
          <p:nvPr/>
        </p:nvGrpSpPr>
        <p:grpSpPr>
          <a:xfrm>
            <a:off x="10419435" y="2950597"/>
            <a:ext cx="1095375" cy="373882"/>
            <a:chOff x="10410825" y="3294758"/>
            <a:chExt cx="1095375" cy="373882"/>
          </a:xfrm>
        </p:grpSpPr>
        <p:sp>
          <p:nvSpPr>
            <p:cNvPr id="82" name="Rectangle 81">
              <a:extLst>
                <a:ext uri="{FF2B5EF4-FFF2-40B4-BE49-F238E27FC236}">
                  <a16:creationId xmlns:a16="http://schemas.microsoft.com/office/drawing/2014/main" id="{4B6173B9-C73D-4C3C-8145-7C30CDF1A182}"/>
                </a:ext>
              </a:extLst>
            </p:cNvPr>
            <p:cNvSpPr/>
            <p:nvPr/>
          </p:nvSpPr>
          <p:spPr>
            <a:xfrm>
              <a:off x="10410825" y="3294758"/>
              <a:ext cx="1095375" cy="134242"/>
            </a:xfrm>
            <a:prstGeom prst="rect">
              <a:avLst/>
            </a:prstGeom>
            <a:solidFill>
              <a:srgbClr val="FFFF00"/>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AD68825-FC7C-4EA4-AC23-A128ECEA8BD9}"/>
                </a:ext>
              </a:extLst>
            </p:cNvPr>
            <p:cNvSpPr/>
            <p:nvPr/>
          </p:nvSpPr>
          <p:spPr>
            <a:xfrm>
              <a:off x="10410825" y="3534398"/>
              <a:ext cx="1095375" cy="134242"/>
            </a:xfrm>
            <a:prstGeom prst="rect">
              <a:avLst/>
            </a:prstGeom>
            <a:solidFill>
              <a:srgbClr val="FFFF00"/>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Rounded Corners 1">
            <a:extLst>
              <a:ext uri="{FF2B5EF4-FFF2-40B4-BE49-F238E27FC236}">
                <a16:creationId xmlns:a16="http://schemas.microsoft.com/office/drawing/2014/main" id="{C615EFFF-0BF8-4CD8-9FEE-ED23E4CCE061}"/>
              </a:ext>
            </a:extLst>
          </p:cNvPr>
          <p:cNvSpPr/>
          <p:nvPr/>
        </p:nvSpPr>
        <p:spPr>
          <a:xfrm>
            <a:off x="726123" y="5660990"/>
            <a:ext cx="8417506" cy="362863"/>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needed pre-requisite training before attending Level I or II classes</a:t>
            </a:r>
          </a:p>
        </p:txBody>
      </p:sp>
      <p:sp>
        <p:nvSpPr>
          <p:cNvPr id="32" name="Rectangle: Rounded Corners 31">
            <a:extLst>
              <a:ext uri="{FF2B5EF4-FFF2-40B4-BE49-F238E27FC236}">
                <a16:creationId xmlns:a16="http://schemas.microsoft.com/office/drawing/2014/main" id="{59D9A758-DED7-4C2D-8EF6-5C272E95CFF1}"/>
              </a:ext>
            </a:extLst>
          </p:cNvPr>
          <p:cNvSpPr/>
          <p:nvPr/>
        </p:nvSpPr>
        <p:spPr>
          <a:xfrm>
            <a:off x="726123" y="5150415"/>
            <a:ext cx="8417506" cy="398429"/>
          </a:xfrm>
          <a:prstGeom prst="roundRect">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required training was held on the campus of the WSCJTC in Burien</a:t>
            </a:r>
          </a:p>
        </p:txBody>
      </p:sp>
    </p:spTree>
    <p:extLst>
      <p:ext uri="{BB962C8B-B14F-4D97-AF65-F5344CB8AC3E}">
        <p14:creationId xmlns:p14="http://schemas.microsoft.com/office/powerpoint/2010/main" val="288862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8F573327-93D3-4B94-90C9-104ED4A26EA2}"/>
              </a:ext>
            </a:extLst>
          </p:cNvPr>
          <p:cNvGrpSpPr/>
          <p:nvPr/>
        </p:nvGrpSpPr>
        <p:grpSpPr>
          <a:xfrm>
            <a:off x="2111374" y="1241603"/>
            <a:ext cx="10080626" cy="5572125"/>
            <a:chOff x="1217612" y="719138"/>
            <a:chExt cx="10080626" cy="5572125"/>
          </a:xfrm>
        </p:grpSpPr>
        <p:pic>
          <p:nvPicPr>
            <p:cNvPr id="1026" name="Picture 2">
              <a:extLst>
                <a:ext uri="{FF2B5EF4-FFF2-40B4-BE49-F238E27FC236}">
                  <a16:creationId xmlns:a16="http://schemas.microsoft.com/office/drawing/2014/main" id="{C46CE41B-9C96-4D8F-B267-72EE2BCF4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612" y="719138"/>
              <a:ext cx="9920288" cy="5572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3">
              <a:extLst>
                <a:ext uri="{FF2B5EF4-FFF2-40B4-BE49-F238E27FC236}">
                  <a16:creationId xmlns:a16="http://schemas.microsoft.com/office/drawing/2014/main" id="{B4F227D6-DCDB-4568-9901-4216F8977B54}"/>
                </a:ext>
              </a:extLst>
            </p:cNvPr>
            <p:cNvSpPr txBox="1">
              <a:spLocks noChangeArrowheads="1"/>
            </p:cNvSpPr>
            <p:nvPr/>
          </p:nvSpPr>
          <p:spPr bwMode="auto">
            <a:xfrm>
              <a:off x="8799513" y="1136650"/>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Ferry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4">
              <a:extLst>
                <a:ext uri="{FF2B5EF4-FFF2-40B4-BE49-F238E27FC236}">
                  <a16:creationId xmlns:a16="http://schemas.microsoft.com/office/drawing/2014/main" id="{87025DBF-6CC9-4589-9390-6B42135E47A3}"/>
                </a:ext>
              </a:extLst>
            </p:cNvPr>
            <p:cNvSpPr txBox="1">
              <a:spLocks noChangeArrowheads="1"/>
            </p:cNvSpPr>
            <p:nvPr/>
          </p:nvSpPr>
          <p:spPr bwMode="auto">
            <a:xfrm>
              <a:off x="9686925" y="1538288"/>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Stevens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03514B37-8E24-4CD8-A320-7124FDED81EC}"/>
                </a:ext>
              </a:extLst>
            </p:cNvPr>
            <p:cNvSpPr txBox="1">
              <a:spLocks noChangeArrowheads="1"/>
            </p:cNvSpPr>
            <p:nvPr/>
          </p:nvSpPr>
          <p:spPr bwMode="auto">
            <a:xfrm>
              <a:off x="10461625" y="1109663"/>
              <a:ext cx="776288" cy="709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Pend </a:t>
              </a:r>
              <a:br>
                <a:rPr kumimoji="0" lang="en-US" altLang="en-US" sz="1200" b="0" i="0" u="none" strike="noStrike" cap="none" normalizeH="0" baseline="0" dirty="0">
                  <a:ln>
                    <a:noFill/>
                  </a:ln>
                  <a:solidFill>
                    <a:srgbClr val="000000"/>
                  </a:solidFill>
                  <a:effectLst/>
                  <a:latin typeface="Calibri" panose="020F0502020204030204" pitchFamily="34" charset="0"/>
                </a:rPr>
              </a:br>
              <a:r>
                <a:rPr kumimoji="0" lang="en-US" altLang="en-US" sz="1200" b="0" i="0" u="none" strike="noStrike" cap="none" normalizeH="0" baseline="0" dirty="0">
                  <a:ln>
                    <a:noFill/>
                  </a:ln>
                  <a:solidFill>
                    <a:srgbClr val="000000"/>
                  </a:solidFill>
                  <a:effectLst/>
                  <a:latin typeface="Calibri" panose="020F0502020204030204" pitchFamily="34" charset="0"/>
                </a:rPr>
                <a:t>Oreille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6">
              <a:extLst>
                <a:ext uri="{FF2B5EF4-FFF2-40B4-BE49-F238E27FC236}">
                  <a16:creationId xmlns:a16="http://schemas.microsoft.com/office/drawing/2014/main" id="{0299B648-D616-4311-8B2B-75150DBD13A7}"/>
                </a:ext>
              </a:extLst>
            </p:cNvPr>
            <p:cNvSpPr txBox="1">
              <a:spLocks noChangeArrowheads="1"/>
            </p:cNvSpPr>
            <p:nvPr/>
          </p:nvSpPr>
          <p:spPr bwMode="auto">
            <a:xfrm>
              <a:off x="8686800" y="3046413"/>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Lincoln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125ADE47-0070-4FD5-9006-2736CDDEF307}"/>
                </a:ext>
              </a:extLst>
            </p:cNvPr>
            <p:cNvSpPr txBox="1">
              <a:spLocks noChangeArrowheads="1"/>
            </p:cNvSpPr>
            <p:nvPr/>
          </p:nvSpPr>
          <p:spPr bwMode="auto">
            <a:xfrm>
              <a:off x="10077450" y="3046413"/>
              <a:ext cx="776288"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Spokane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FD5A7903-CF8C-4CEA-89E0-B2D14692C716}"/>
                </a:ext>
              </a:extLst>
            </p:cNvPr>
            <p:cNvSpPr txBox="1">
              <a:spLocks noChangeArrowheads="1"/>
            </p:cNvSpPr>
            <p:nvPr/>
          </p:nvSpPr>
          <p:spPr bwMode="auto">
            <a:xfrm>
              <a:off x="9293225" y="2147888"/>
              <a:ext cx="1006475" cy="611187"/>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NORTH</a:t>
              </a:r>
              <a:br>
                <a:rPr kumimoji="0" lang="en-US" altLang="en-US" sz="1400" b="1" i="0" u="none" strike="noStrike" cap="none" normalizeH="0" baseline="0">
                  <a:ln>
                    <a:noFill/>
                  </a:ln>
                  <a:solidFill>
                    <a:srgbClr val="000000"/>
                  </a:solidFill>
                  <a:effectLst/>
                  <a:latin typeface="Calibri" panose="020F0502020204030204" pitchFamily="34" charset="0"/>
                </a:rPr>
              </a:br>
              <a:r>
                <a:rPr kumimoji="0" lang="en-US" altLang="en-US" sz="1400" b="1" i="0" u="none" strike="noStrike" cap="none" normalizeH="0" baseline="0">
                  <a:ln>
                    <a:noFill/>
                  </a:ln>
                  <a:solidFill>
                    <a:srgbClr val="000000"/>
                  </a:solidFill>
                  <a:effectLst/>
                  <a:latin typeface="Calibri" panose="020F0502020204030204" pitchFamily="34" charset="0"/>
                </a:rPr>
                <a:t>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3F1EBE27-7BF8-43F2-BD30-6345F265D223}"/>
                </a:ext>
              </a:extLst>
            </p:cNvPr>
            <p:cNvSpPr txBox="1">
              <a:spLocks noChangeArrowheads="1"/>
            </p:cNvSpPr>
            <p:nvPr/>
          </p:nvSpPr>
          <p:spPr bwMode="auto">
            <a:xfrm>
              <a:off x="8799513" y="3895725"/>
              <a:ext cx="774700"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Adams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240998C6-E7F7-41AF-81CE-2F8B3F1F8B19}"/>
                </a:ext>
              </a:extLst>
            </p:cNvPr>
            <p:cNvSpPr txBox="1">
              <a:spLocks noChangeArrowheads="1"/>
            </p:cNvSpPr>
            <p:nvPr/>
          </p:nvSpPr>
          <p:spPr bwMode="auto">
            <a:xfrm>
              <a:off x="10193338" y="3678238"/>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Whitman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2EC44FDD-DE1F-4150-816D-0F9C438360BB}"/>
                </a:ext>
              </a:extLst>
            </p:cNvPr>
            <p:cNvSpPr txBox="1">
              <a:spLocks noChangeArrowheads="1"/>
            </p:cNvSpPr>
            <p:nvPr/>
          </p:nvSpPr>
          <p:spPr bwMode="auto">
            <a:xfrm>
              <a:off x="10074275" y="4591050"/>
              <a:ext cx="774700"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Garfield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B21AC8B7-4A47-4685-A783-6A1EF1CDC881}"/>
                </a:ext>
              </a:extLst>
            </p:cNvPr>
            <p:cNvSpPr txBox="1">
              <a:spLocks noChangeArrowheads="1"/>
            </p:cNvSpPr>
            <p:nvPr/>
          </p:nvSpPr>
          <p:spPr bwMode="auto">
            <a:xfrm>
              <a:off x="10521950" y="5045075"/>
              <a:ext cx="776288"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Asotin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F9F01C7E-9364-4773-A2B0-CAC98DA45538}"/>
                </a:ext>
              </a:extLst>
            </p:cNvPr>
            <p:cNvSpPr txBox="1">
              <a:spLocks noChangeArrowheads="1"/>
            </p:cNvSpPr>
            <p:nvPr/>
          </p:nvSpPr>
          <p:spPr bwMode="auto">
            <a:xfrm>
              <a:off x="9461500" y="4840288"/>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Columbia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379989F6-E359-4719-B8BF-E6FF4AC5C226}"/>
                </a:ext>
              </a:extLst>
            </p:cNvPr>
            <p:cNvSpPr txBox="1">
              <a:spLocks noChangeArrowheads="1"/>
            </p:cNvSpPr>
            <p:nvPr/>
          </p:nvSpPr>
          <p:spPr bwMode="auto">
            <a:xfrm>
              <a:off x="8621713" y="5168900"/>
              <a:ext cx="85725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Walla Walla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78037201-968E-4362-9A9C-49553DB6F9D0}"/>
                </a:ext>
              </a:extLst>
            </p:cNvPr>
            <p:cNvSpPr txBox="1">
              <a:spLocks noChangeArrowheads="1"/>
            </p:cNvSpPr>
            <p:nvPr/>
          </p:nvSpPr>
          <p:spPr bwMode="auto">
            <a:xfrm>
              <a:off x="9574213" y="3959225"/>
              <a:ext cx="887412" cy="631825"/>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SOUTH</a:t>
              </a:r>
              <a:br>
                <a:rPr kumimoji="0" lang="en-US" altLang="en-US" sz="1400" b="1" i="0" u="none" strike="noStrike" cap="none" normalizeH="0" baseline="0">
                  <a:ln>
                    <a:noFill/>
                  </a:ln>
                  <a:solidFill>
                    <a:srgbClr val="000000"/>
                  </a:solidFill>
                  <a:effectLst/>
                  <a:latin typeface="Calibri" panose="020F0502020204030204" pitchFamily="34" charset="0"/>
                </a:rPr>
              </a:br>
              <a:r>
                <a:rPr kumimoji="0" lang="en-US" altLang="en-US" sz="1400" b="1" i="0" u="none" strike="noStrike" cap="none" normalizeH="0" baseline="0">
                  <a:ln>
                    <a:noFill/>
                  </a:ln>
                  <a:solidFill>
                    <a:srgbClr val="000000"/>
                  </a:solidFill>
                  <a:effectLst/>
                  <a:latin typeface="Calibri" panose="020F0502020204030204" pitchFamily="34" charset="0"/>
                </a:rPr>
                <a:t>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E6E9307D-B3B8-49A0-83BC-65B76711CEBD}"/>
                </a:ext>
              </a:extLst>
            </p:cNvPr>
            <p:cNvSpPr txBox="1">
              <a:spLocks noChangeArrowheads="1"/>
            </p:cNvSpPr>
            <p:nvPr/>
          </p:nvSpPr>
          <p:spPr bwMode="auto">
            <a:xfrm>
              <a:off x="6986588" y="1387475"/>
              <a:ext cx="776287"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Okanogan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B7B24E8F-31BA-4DDB-86C0-4E983BC3D943}"/>
                </a:ext>
              </a:extLst>
            </p:cNvPr>
            <p:cNvSpPr txBox="1">
              <a:spLocks noChangeArrowheads="1"/>
            </p:cNvSpPr>
            <p:nvPr/>
          </p:nvSpPr>
          <p:spPr bwMode="auto">
            <a:xfrm>
              <a:off x="6102350" y="2508250"/>
              <a:ext cx="776288"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Chelan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8">
              <a:extLst>
                <a:ext uri="{FF2B5EF4-FFF2-40B4-BE49-F238E27FC236}">
                  <a16:creationId xmlns:a16="http://schemas.microsoft.com/office/drawing/2014/main" id="{4BD71BF0-5FAC-439E-B181-13C4AACAB882}"/>
                </a:ext>
              </a:extLst>
            </p:cNvPr>
            <p:cNvSpPr txBox="1">
              <a:spLocks noChangeArrowheads="1"/>
            </p:cNvSpPr>
            <p:nvPr/>
          </p:nvSpPr>
          <p:spPr bwMode="auto">
            <a:xfrm>
              <a:off x="7146925" y="2795588"/>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Douglas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9">
              <a:extLst>
                <a:ext uri="{FF2B5EF4-FFF2-40B4-BE49-F238E27FC236}">
                  <a16:creationId xmlns:a16="http://schemas.microsoft.com/office/drawing/2014/main" id="{055A6812-8C0E-4859-903F-7D2DD5795D6A}"/>
                </a:ext>
              </a:extLst>
            </p:cNvPr>
            <p:cNvSpPr txBox="1">
              <a:spLocks noChangeArrowheads="1"/>
            </p:cNvSpPr>
            <p:nvPr/>
          </p:nvSpPr>
          <p:spPr bwMode="auto">
            <a:xfrm>
              <a:off x="7510463" y="3678238"/>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Grant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375531BF-7760-47F7-A83C-BABCDF8FC280}"/>
                </a:ext>
              </a:extLst>
            </p:cNvPr>
            <p:cNvSpPr txBox="1">
              <a:spLocks noChangeArrowheads="1"/>
            </p:cNvSpPr>
            <p:nvPr/>
          </p:nvSpPr>
          <p:spPr bwMode="auto">
            <a:xfrm>
              <a:off x="5930900" y="3514725"/>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Kittitas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1">
              <a:extLst>
                <a:ext uri="{FF2B5EF4-FFF2-40B4-BE49-F238E27FC236}">
                  <a16:creationId xmlns:a16="http://schemas.microsoft.com/office/drawing/2014/main" id="{6325D41B-2DC0-4124-B8B3-E5EF79EF7060}"/>
                </a:ext>
              </a:extLst>
            </p:cNvPr>
            <p:cNvSpPr txBox="1">
              <a:spLocks noChangeArrowheads="1"/>
            </p:cNvSpPr>
            <p:nvPr/>
          </p:nvSpPr>
          <p:spPr bwMode="auto">
            <a:xfrm>
              <a:off x="6710363" y="1897063"/>
              <a:ext cx="1006475" cy="611187"/>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NORTH</a:t>
              </a:r>
              <a:br>
                <a:rPr kumimoji="0" lang="en-US" altLang="en-US" sz="1400" b="1" i="0" u="none" strike="noStrike" cap="none" normalizeH="0" baseline="0" dirty="0">
                  <a:ln>
                    <a:noFill/>
                  </a:ln>
                  <a:solidFill>
                    <a:srgbClr val="000000"/>
                  </a:solidFill>
                  <a:effectLst/>
                  <a:latin typeface="Calibri" panose="020F0502020204030204" pitchFamily="34" charset="0"/>
                </a:rPr>
              </a:br>
              <a:r>
                <a:rPr kumimoji="0" lang="en-US" altLang="en-US" sz="1400" b="1" i="0" u="none" strike="noStrike" cap="none" normalizeH="0" baseline="0" dirty="0">
                  <a:ln>
                    <a:noFill/>
                  </a:ln>
                  <a:solidFill>
                    <a:srgbClr val="000000"/>
                  </a:solidFill>
                  <a:effectLst/>
                  <a:latin typeface="Calibri" panose="020F0502020204030204" pitchFamily="34" charset="0"/>
                </a:rPr>
                <a:t>CENTRAL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22">
              <a:extLst>
                <a:ext uri="{FF2B5EF4-FFF2-40B4-BE49-F238E27FC236}">
                  <a16:creationId xmlns:a16="http://schemas.microsoft.com/office/drawing/2014/main" id="{9C587D2F-0B49-4DF4-968A-9D4FC9D85145}"/>
                </a:ext>
              </a:extLst>
            </p:cNvPr>
            <p:cNvSpPr txBox="1">
              <a:spLocks noChangeArrowheads="1"/>
            </p:cNvSpPr>
            <p:nvPr/>
          </p:nvSpPr>
          <p:spPr bwMode="auto">
            <a:xfrm>
              <a:off x="5556250" y="4613275"/>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Yakima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3">
              <a:extLst>
                <a:ext uri="{FF2B5EF4-FFF2-40B4-BE49-F238E27FC236}">
                  <a16:creationId xmlns:a16="http://schemas.microsoft.com/office/drawing/2014/main" id="{1733FCB5-26CD-4895-93D0-8A508D7087A3}"/>
                </a:ext>
              </a:extLst>
            </p:cNvPr>
            <p:cNvSpPr txBox="1">
              <a:spLocks noChangeArrowheads="1"/>
            </p:cNvSpPr>
            <p:nvPr/>
          </p:nvSpPr>
          <p:spPr bwMode="auto">
            <a:xfrm>
              <a:off x="7477125" y="5127625"/>
              <a:ext cx="774700"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Benton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BB91BBA7-7709-422A-8139-7BA87FDBC399}"/>
                </a:ext>
              </a:extLst>
            </p:cNvPr>
            <p:cNvSpPr txBox="1">
              <a:spLocks noChangeArrowheads="1"/>
            </p:cNvSpPr>
            <p:nvPr/>
          </p:nvSpPr>
          <p:spPr bwMode="auto">
            <a:xfrm>
              <a:off x="8251825" y="4538663"/>
              <a:ext cx="774700" cy="2492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Franklin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ADE726C0-5223-4781-8BA0-951A8E7388D2}"/>
                </a:ext>
              </a:extLst>
            </p:cNvPr>
            <p:cNvSpPr txBox="1">
              <a:spLocks noChangeArrowheads="1"/>
            </p:cNvSpPr>
            <p:nvPr/>
          </p:nvSpPr>
          <p:spPr bwMode="auto">
            <a:xfrm>
              <a:off x="5792788" y="5640388"/>
              <a:ext cx="774700" cy="2492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Klickitat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CF550FB4-3DA2-4E6D-ADF6-83C59580B62A}"/>
                </a:ext>
              </a:extLst>
            </p:cNvPr>
            <p:cNvSpPr txBox="1">
              <a:spLocks noChangeArrowheads="1"/>
            </p:cNvSpPr>
            <p:nvPr/>
          </p:nvSpPr>
          <p:spPr bwMode="auto">
            <a:xfrm>
              <a:off x="6289675" y="4864100"/>
              <a:ext cx="1008063" cy="611188"/>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SOUTH</a:t>
              </a:r>
              <a:br>
                <a:rPr kumimoji="0" lang="en-US" altLang="en-US" sz="1400" b="1" i="0" u="none" strike="noStrike" cap="none" normalizeH="0" baseline="0">
                  <a:ln>
                    <a:noFill/>
                  </a:ln>
                  <a:solidFill>
                    <a:srgbClr val="000000"/>
                  </a:solidFill>
                  <a:effectLst/>
                  <a:latin typeface="Calibri" panose="020F0502020204030204" pitchFamily="34" charset="0"/>
                </a:rPr>
              </a:br>
              <a:r>
                <a:rPr kumimoji="0" lang="en-US" altLang="en-US" sz="1400" b="1" i="0" u="none" strike="noStrike" cap="none" normalizeH="0" baseline="0">
                  <a:ln>
                    <a:noFill/>
                  </a:ln>
                  <a:solidFill>
                    <a:srgbClr val="000000"/>
                  </a:solidFill>
                  <a:effectLst/>
                  <a:latin typeface="Calibri" panose="020F0502020204030204" pitchFamily="34" charset="0"/>
                </a:rPr>
                <a:t>CENTRAL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1C8B40F3-9A71-4DC3-92B6-B98E5531D1E4}"/>
                </a:ext>
              </a:extLst>
            </p:cNvPr>
            <p:cNvSpPr txBox="1">
              <a:spLocks noChangeArrowheads="1"/>
            </p:cNvSpPr>
            <p:nvPr/>
          </p:nvSpPr>
          <p:spPr bwMode="auto">
            <a:xfrm>
              <a:off x="4643438" y="979488"/>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Whatcom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C978C72E-D758-4EA7-B76C-E7ED9DB76E0F}"/>
                </a:ext>
              </a:extLst>
            </p:cNvPr>
            <p:cNvSpPr txBox="1">
              <a:spLocks noChangeArrowheads="1"/>
            </p:cNvSpPr>
            <p:nvPr/>
          </p:nvSpPr>
          <p:spPr bwMode="auto">
            <a:xfrm>
              <a:off x="4738688" y="1490663"/>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Skagit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9">
              <a:extLst>
                <a:ext uri="{FF2B5EF4-FFF2-40B4-BE49-F238E27FC236}">
                  <a16:creationId xmlns:a16="http://schemas.microsoft.com/office/drawing/2014/main" id="{7E1A381E-7752-4846-B9F4-C8D82BC73DB4}"/>
                </a:ext>
              </a:extLst>
            </p:cNvPr>
            <p:cNvSpPr txBox="1">
              <a:spLocks noChangeArrowheads="1"/>
            </p:cNvSpPr>
            <p:nvPr/>
          </p:nvSpPr>
          <p:spPr bwMode="auto">
            <a:xfrm>
              <a:off x="4567238" y="2344738"/>
              <a:ext cx="776287"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Snohomish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0">
              <a:extLst>
                <a:ext uri="{FF2B5EF4-FFF2-40B4-BE49-F238E27FC236}">
                  <a16:creationId xmlns:a16="http://schemas.microsoft.com/office/drawing/2014/main" id="{A7209117-E7A1-432D-94BE-9D0B27D2898C}"/>
                </a:ext>
              </a:extLst>
            </p:cNvPr>
            <p:cNvSpPr txBox="1">
              <a:spLocks noChangeArrowheads="1"/>
            </p:cNvSpPr>
            <p:nvPr/>
          </p:nvSpPr>
          <p:spPr bwMode="auto">
            <a:xfrm>
              <a:off x="4700588" y="2874963"/>
              <a:ext cx="758825"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King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FC778214-EC02-4EB1-ADB9-9FCAC826B7DF}"/>
                </a:ext>
              </a:extLst>
            </p:cNvPr>
            <p:cNvSpPr txBox="1">
              <a:spLocks noChangeArrowheads="1"/>
            </p:cNvSpPr>
            <p:nvPr/>
          </p:nvSpPr>
          <p:spPr bwMode="auto">
            <a:xfrm>
              <a:off x="4529138" y="1819275"/>
              <a:ext cx="1008062" cy="328613"/>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NORTH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2">
              <a:extLst>
                <a:ext uri="{FF2B5EF4-FFF2-40B4-BE49-F238E27FC236}">
                  <a16:creationId xmlns:a16="http://schemas.microsoft.com/office/drawing/2014/main" id="{5CD08527-AFAC-45C5-AEC8-3C4568B73CE2}"/>
                </a:ext>
              </a:extLst>
            </p:cNvPr>
            <p:cNvSpPr txBox="1">
              <a:spLocks noChangeArrowheads="1"/>
            </p:cNvSpPr>
            <p:nvPr/>
          </p:nvSpPr>
          <p:spPr bwMode="auto">
            <a:xfrm>
              <a:off x="3457575" y="3008313"/>
              <a:ext cx="758825"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Kitsap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3">
              <a:extLst>
                <a:ext uri="{FF2B5EF4-FFF2-40B4-BE49-F238E27FC236}">
                  <a16:creationId xmlns:a16="http://schemas.microsoft.com/office/drawing/2014/main" id="{05126DAD-87CC-4C17-9518-FBEC70D871A6}"/>
                </a:ext>
              </a:extLst>
            </p:cNvPr>
            <p:cNvSpPr txBox="1">
              <a:spLocks noChangeArrowheads="1"/>
            </p:cNvSpPr>
            <p:nvPr/>
          </p:nvSpPr>
          <p:spPr bwMode="auto">
            <a:xfrm>
              <a:off x="4281488" y="3895725"/>
              <a:ext cx="758825"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Pierce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4">
              <a:extLst>
                <a:ext uri="{FF2B5EF4-FFF2-40B4-BE49-F238E27FC236}">
                  <a16:creationId xmlns:a16="http://schemas.microsoft.com/office/drawing/2014/main" id="{CAE579C1-859E-466A-8D5C-9E474CA5B64F}"/>
                </a:ext>
              </a:extLst>
            </p:cNvPr>
            <p:cNvSpPr txBox="1">
              <a:spLocks noChangeArrowheads="1"/>
            </p:cNvSpPr>
            <p:nvPr/>
          </p:nvSpPr>
          <p:spPr bwMode="auto">
            <a:xfrm>
              <a:off x="3227388" y="3963988"/>
              <a:ext cx="758825"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Thurston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CF859B58-30C8-4541-9AD6-6B69DA181E73}"/>
                </a:ext>
              </a:extLst>
            </p:cNvPr>
            <p:cNvSpPr txBox="1">
              <a:spLocks noChangeArrowheads="1"/>
            </p:cNvSpPr>
            <p:nvPr/>
          </p:nvSpPr>
          <p:spPr bwMode="auto">
            <a:xfrm>
              <a:off x="4387850" y="3384550"/>
              <a:ext cx="811213" cy="2603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SOUTH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DD7856C4-53DE-493D-9414-27C697A6E522}"/>
                </a:ext>
              </a:extLst>
            </p:cNvPr>
            <p:cNvSpPr txBox="1">
              <a:spLocks noChangeArrowheads="1"/>
            </p:cNvSpPr>
            <p:nvPr/>
          </p:nvSpPr>
          <p:spPr bwMode="auto">
            <a:xfrm>
              <a:off x="3254375" y="4478338"/>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Lewis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CF1AD868-77EC-4142-8C01-B777DACAF1D7}"/>
                </a:ext>
              </a:extLst>
            </p:cNvPr>
            <p:cNvSpPr txBox="1">
              <a:spLocks noChangeArrowheads="1"/>
            </p:cNvSpPr>
            <p:nvPr/>
          </p:nvSpPr>
          <p:spPr bwMode="auto">
            <a:xfrm>
              <a:off x="3597275" y="5264150"/>
              <a:ext cx="774700"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Cowlitz</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2C776AA4-346D-4D8B-B43A-9D9A9395A7C4}"/>
                </a:ext>
              </a:extLst>
            </p:cNvPr>
            <p:cNvSpPr txBox="1">
              <a:spLocks noChangeArrowheads="1"/>
            </p:cNvSpPr>
            <p:nvPr/>
          </p:nvSpPr>
          <p:spPr bwMode="auto">
            <a:xfrm>
              <a:off x="4424363" y="5419725"/>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Skamania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33011E3B-679E-4C88-977F-C52C32009820}"/>
                </a:ext>
              </a:extLst>
            </p:cNvPr>
            <p:cNvSpPr txBox="1">
              <a:spLocks noChangeArrowheads="1"/>
            </p:cNvSpPr>
            <p:nvPr/>
          </p:nvSpPr>
          <p:spPr bwMode="auto">
            <a:xfrm>
              <a:off x="2370138" y="4538663"/>
              <a:ext cx="776287" cy="2492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Pacific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0">
              <a:extLst>
                <a:ext uri="{FF2B5EF4-FFF2-40B4-BE49-F238E27FC236}">
                  <a16:creationId xmlns:a16="http://schemas.microsoft.com/office/drawing/2014/main" id="{FE5442EE-26E8-4782-AD44-2315973C81FC}"/>
                </a:ext>
              </a:extLst>
            </p:cNvPr>
            <p:cNvSpPr txBox="1">
              <a:spLocks noChangeArrowheads="1"/>
            </p:cNvSpPr>
            <p:nvPr/>
          </p:nvSpPr>
          <p:spPr bwMode="auto">
            <a:xfrm>
              <a:off x="3803650" y="5797550"/>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Clark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1">
              <a:extLst>
                <a:ext uri="{FF2B5EF4-FFF2-40B4-BE49-F238E27FC236}">
                  <a16:creationId xmlns:a16="http://schemas.microsoft.com/office/drawing/2014/main" id="{84455638-AA5E-4DA8-9B86-CC24C61619D3}"/>
                </a:ext>
              </a:extLst>
            </p:cNvPr>
            <p:cNvSpPr txBox="1">
              <a:spLocks noChangeArrowheads="1"/>
            </p:cNvSpPr>
            <p:nvPr/>
          </p:nvSpPr>
          <p:spPr bwMode="auto">
            <a:xfrm>
              <a:off x="2582863" y="4889500"/>
              <a:ext cx="1125537" cy="2714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Wahkiakum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253E442A-02CB-4524-A78D-204539E00D95}"/>
                </a:ext>
              </a:extLst>
            </p:cNvPr>
            <p:cNvSpPr txBox="1">
              <a:spLocks noChangeArrowheads="1"/>
            </p:cNvSpPr>
            <p:nvPr/>
          </p:nvSpPr>
          <p:spPr bwMode="auto">
            <a:xfrm>
              <a:off x="3781425" y="4652963"/>
              <a:ext cx="1008063" cy="611187"/>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SOUTH</a:t>
              </a:r>
              <a:br>
                <a:rPr kumimoji="0" lang="en-US" altLang="en-US" sz="1400" b="1" i="0" u="none" strike="noStrike" cap="none" normalizeH="0" baseline="0">
                  <a:ln>
                    <a:noFill/>
                  </a:ln>
                  <a:solidFill>
                    <a:srgbClr val="000000"/>
                  </a:solidFill>
                  <a:effectLst/>
                  <a:latin typeface="Calibri" panose="020F0502020204030204" pitchFamily="34" charset="0"/>
                </a:rPr>
              </a:br>
              <a:r>
                <a:rPr kumimoji="0" lang="en-US" altLang="en-US" sz="1400" b="1" i="0" u="none" strike="noStrike" cap="none" normalizeH="0" baseline="0">
                  <a:ln>
                    <a:noFill/>
                  </a:ln>
                  <a:solidFill>
                    <a:srgbClr val="000000"/>
                  </a:solidFill>
                  <a:effectLst/>
                  <a:latin typeface="Calibri" panose="020F0502020204030204" pitchFamily="34" charset="0"/>
                </a:rPr>
                <a:t>WEST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3">
              <a:extLst>
                <a:ext uri="{FF2B5EF4-FFF2-40B4-BE49-F238E27FC236}">
                  <a16:creationId xmlns:a16="http://schemas.microsoft.com/office/drawing/2014/main" id="{02C68B6C-EAA1-491F-AC3B-A5BD61B8FFB7}"/>
                </a:ext>
              </a:extLst>
            </p:cNvPr>
            <p:cNvSpPr txBox="1">
              <a:spLocks noChangeArrowheads="1"/>
            </p:cNvSpPr>
            <p:nvPr/>
          </p:nvSpPr>
          <p:spPr bwMode="auto">
            <a:xfrm>
              <a:off x="1946275" y="2174875"/>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Clallam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4">
              <a:extLst>
                <a:ext uri="{FF2B5EF4-FFF2-40B4-BE49-F238E27FC236}">
                  <a16:creationId xmlns:a16="http://schemas.microsoft.com/office/drawing/2014/main" id="{37BA9597-BAAD-45C3-9E32-B7E5F330E32F}"/>
                </a:ext>
              </a:extLst>
            </p:cNvPr>
            <p:cNvSpPr txBox="1">
              <a:spLocks noChangeArrowheads="1"/>
            </p:cNvSpPr>
            <p:nvPr/>
          </p:nvSpPr>
          <p:spPr bwMode="auto">
            <a:xfrm>
              <a:off x="1755775" y="2641600"/>
              <a:ext cx="774700" cy="2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Jefferson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5">
              <a:extLst>
                <a:ext uri="{FF2B5EF4-FFF2-40B4-BE49-F238E27FC236}">
                  <a16:creationId xmlns:a16="http://schemas.microsoft.com/office/drawing/2014/main" id="{5F856576-EF2D-47CC-8EE7-38A0538B692E}"/>
                </a:ext>
              </a:extLst>
            </p:cNvPr>
            <p:cNvSpPr txBox="1">
              <a:spLocks noChangeArrowheads="1"/>
            </p:cNvSpPr>
            <p:nvPr/>
          </p:nvSpPr>
          <p:spPr bwMode="auto">
            <a:xfrm>
              <a:off x="2117725" y="3160713"/>
              <a:ext cx="776288" cy="5064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Grays </a:t>
              </a:r>
              <a:br>
                <a:rPr kumimoji="0" lang="en-US" altLang="en-US" sz="1200" b="0" i="0" u="none" strike="noStrike" cap="none" normalizeH="0" baseline="0">
                  <a:ln>
                    <a:noFill/>
                  </a:ln>
                  <a:solidFill>
                    <a:srgbClr val="000000"/>
                  </a:solidFill>
                  <a:effectLst/>
                  <a:latin typeface="Calibri" panose="020F0502020204030204" pitchFamily="34" charset="0"/>
                </a:rPr>
              </a:br>
              <a:r>
                <a:rPr kumimoji="0" lang="en-US" altLang="en-US" sz="1200" b="0" i="0" u="none" strike="noStrike" cap="none" normalizeH="0" baseline="0">
                  <a:ln>
                    <a:noFill/>
                  </a:ln>
                  <a:solidFill>
                    <a:srgbClr val="000000"/>
                  </a:solidFill>
                  <a:effectLst/>
                  <a:latin typeface="Calibri" panose="020F0502020204030204" pitchFamily="34" charset="0"/>
                </a:rPr>
                <a:t>Harbor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6">
              <a:extLst>
                <a:ext uri="{FF2B5EF4-FFF2-40B4-BE49-F238E27FC236}">
                  <a16:creationId xmlns:a16="http://schemas.microsoft.com/office/drawing/2014/main" id="{35EFC578-B5DC-4D94-9561-4B8B93D9603C}"/>
                </a:ext>
              </a:extLst>
            </p:cNvPr>
            <p:cNvSpPr txBox="1">
              <a:spLocks noChangeArrowheads="1"/>
            </p:cNvSpPr>
            <p:nvPr/>
          </p:nvSpPr>
          <p:spPr bwMode="auto">
            <a:xfrm>
              <a:off x="2822575" y="3429000"/>
              <a:ext cx="774700" cy="2492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Mason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2C633F78-B90D-4F23-B222-5D24E21C5ADD}"/>
                </a:ext>
              </a:extLst>
            </p:cNvPr>
            <p:cNvSpPr txBox="1">
              <a:spLocks noChangeArrowheads="1"/>
            </p:cNvSpPr>
            <p:nvPr/>
          </p:nvSpPr>
          <p:spPr bwMode="auto">
            <a:xfrm>
              <a:off x="2457450" y="2538413"/>
              <a:ext cx="898525" cy="3365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WEST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aphicFrame>
        <p:nvGraphicFramePr>
          <p:cNvPr id="54" name="Table 53">
            <a:extLst>
              <a:ext uri="{FF2B5EF4-FFF2-40B4-BE49-F238E27FC236}">
                <a16:creationId xmlns:a16="http://schemas.microsoft.com/office/drawing/2014/main" id="{01D9FBA7-A6F9-4CDD-879E-EC3291451E9D}"/>
              </a:ext>
            </a:extLst>
          </p:cNvPr>
          <p:cNvGraphicFramePr>
            <a:graphicFrameLocks noGrp="1"/>
          </p:cNvGraphicFramePr>
          <p:nvPr>
            <p:extLst>
              <p:ext uri="{D42A27DB-BD31-4B8C-83A1-F6EECF244321}">
                <p14:modId xmlns:p14="http://schemas.microsoft.com/office/powerpoint/2010/main" val="3924094650"/>
              </p:ext>
            </p:extLst>
          </p:nvPr>
        </p:nvGraphicFramePr>
        <p:xfrm>
          <a:off x="146049" y="4451528"/>
          <a:ext cx="2447926" cy="2303600"/>
        </p:xfrm>
        <a:graphic>
          <a:graphicData uri="http://schemas.openxmlformats.org/drawingml/2006/table">
            <a:tbl>
              <a:tblPr firstRow="1" firstCol="1" bandRow="1">
                <a:tableStyleId>{5C22544A-7EE6-4342-B048-85BDC9FD1C3A}</a:tableStyleId>
              </a:tblPr>
              <a:tblGrid>
                <a:gridCol w="1137994">
                  <a:extLst>
                    <a:ext uri="{9D8B030D-6E8A-4147-A177-3AD203B41FA5}">
                      <a16:colId xmlns:a16="http://schemas.microsoft.com/office/drawing/2014/main" val="2348457537"/>
                    </a:ext>
                  </a:extLst>
                </a:gridCol>
                <a:gridCol w="1309932">
                  <a:extLst>
                    <a:ext uri="{9D8B030D-6E8A-4147-A177-3AD203B41FA5}">
                      <a16:colId xmlns:a16="http://schemas.microsoft.com/office/drawing/2014/main" val="694319935"/>
                    </a:ext>
                  </a:extLst>
                </a:gridCol>
              </a:tblGrid>
              <a:tr h="383360">
                <a:tc>
                  <a:txBody>
                    <a:bodyPr/>
                    <a:lstStyle/>
                    <a:p>
                      <a:pPr marL="0" marR="0" algn="ctr">
                        <a:spcBef>
                          <a:spcPts val="0"/>
                        </a:spcBef>
                        <a:spcAft>
                          <a:spcPts val="0"/>
                        </a:spcAft>
                      </a:pPr>
                      <a:r>
                        <a:rPr lang="en-US" sz="1600" dirty="0">
                          <a:effectLst/>
                        </a:rPr>
                        <a:t>Region</a:t>
                      </a:r>
                      <a:endParaRPr lang="en-US" sz="1600" dirty="0">
                        <a:effectLst/>
                        <a:latin typeface="Calibri" panose="020F0502020204030204" pitchFamily="34" charset="0"/>
                        <a:ea typeface="Calibri" panose="020F0502020204030204" pitchFamily="34" charset="0"/>
                      </a:endParaRPr>
                    </a:p>
                  </a:txBody>
                  <a:tcPr marL="19050" marR="19050" marT="0" marB="0">
                    <a:solidFill>
                      <a:schemeClr val="accent1">
                        <a:lumMod val="50000"/>
                      </a:schemeClr>
                    </a:solidFill>
                  </a:tcPr>
                </a:tc>
                <a:tc>
                  <a:txBody>
                    <a:bodyPr/>
                    <a:lstStyle/>
                    <a:p>
                      <a:pPr marL="0" marR="0" algn="ctr">
                        <a:spcBef>
                          <a:spcPts val="0"/>
                        </a:spcBef>
                        <a:spcAft>
                          <a:spcPts val="0"/>
                        </a:spcAft>
                      </a:pPr>
                      <a:r>
                        <a:rPr lang="en-US" sz="1100" dirty="0">
                          <a:effectLst/>
                        </a:rPr>
                        <a:t>No. of M.I.’s </a:t>
                      </a:r>
                    </a:p>
                    <a:p>
                      <a:pPr marL="0" marR="0" algn="ctr">
                        <a:spcBef>
                          <a:spcPts val="0"/>
                        </a:spcBef>
                        <a:spcAft>
                          <a:spcPts val="0"/>
                        </a:spcAft>
                      </a:pPr>
                      <a:r>
                        <a:rPr lang="en-US" sz="1100" dirty="0">
                          <a:effectLst/>
                        </a:rPr>
                        <a:t>in Region</a:t>
                      </a:r>
                      <a:endParaRPr lang="en-US" sz="1100" dirty="0">
                        <a:effectLst/>
                        <a:latin typeface="Calibri" panose="020F0502020204030204" pitchFamily="34" charset="0"/>
                        <a:ea typeface="Calibri" panose="020F0502020204030204" pitchFamily="34" charset="0"/>
                      </a:endParaRPr>
                    </a:p>
                  </a:txBody>
                  <a:tcPr marL="19050" marR="19050" marT="0" marB="0">
                    <a:solidFill>
                      <a:schemeClr val="accent1">
                        <a:lumMod val="50000"/>
                      </a:schemeClr>
                    </a:solidFill>
                  </a:tcPr>
                </a:tc>
                <a:extLst>
                  <a:ext uri="{0D108BD9-81ED-4DB2-BD59-A6C34878D82A}">
                    <a16:rowId xmlns:a16="http://schemas.microsoft.com/office/drawing/2014/main" val="456999175"/>
                  </a:ext>
                </a:extLst>
              </a:tr>
              <a:tr h="210558">
                <a:tc>
                  <a:txBody>
                    <a:bodyPr/>
                    <a:lstStyle/>
                    <a:p>
                      <a:pPr marL="0" marR="0">
                        <a:spcBef>
                          <a:spcPts val="0"/>
                        </a:spcBef>
                        <a:spcAft>
                          <a:spcPts val="0"/>
                        </a:spcAft>
                      </a:pPr>
                      <a:r>
                        <a:rPr lang="en-US" sz="1100" dirty="0">
                          <a:solidFill>
                            <a:schemeClr val="tx1"/>
                          </a:solidFill>
                          <a:effectLst/>
                        </a:rPr>
                        <a:t>NORTH</a:t>
                      </a:r>
                      <a:endParaRPr lang="en-US" sz="1100" dirty="0">
                        <a:solidFill>
                          <a:schemeClr val="tx1"/>
                        </a:solidFill>
                        <a:effectLst/>
                        <a:latin typeface="Calibri" panose="020F0502020204030204" pitchFamily="34" charset="0"/>
                        <a:ea typeface="Calibri" panose="020F0502020204030204" pitchFamily="34" charset="0"/>
                      </a:endParaRPr>
                    </a:p>
                  </a:txBody>
                  <a:tcPr marL="19050" marR="19050" marT="0" marB="0">
                    <a:solidFill>
                      <a:schemeClr val="accent2">
                        <a:lumMod val="60000"/>
                        <a:lumOff val="40000"/>
                      </a:schemeClr>
                    </a:solidFill>
                  </a:tcPr>
                </a:tc>
                <a:tc>
                  <a:txBody>
                    <a:bodyPr/>
                    <a:lstStyle/>
                    <a:p>
                      <a:pPr marL="0" marR="0" algn="r">
                        <a:spcBef>
                          <a:spcPts val="0"/>
                        </a:spcBef>
                        <a:spcAft>
                          <a:spcPts val="0"/>
                        </a:spcAft>
                      </a:pPr>
                      <a:r>
                        <a:rPr lang="en-US" sz="1400" dirty="0">
                          <a:effectLst/>
                        </a:rPr>
                        <a:t>14</a:t>
                      </a:r>
                      <a:endParaRPr lang="en-US" sz="1400" dirty="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3502568142"/>
                  </a:ext>
                </a:extLst>
              </a:tr>
              <a:tr h="210558">
                <a:tc>
                  <a:txBody>
                    <a:bodyPr/>
                    <a:lstStyle/>
                    <a:p>
                      <a:pPr marL="0" marR="0">
                        <a:spcBef>
                          <a:spcPts val="0"/>
                        </a:spcBef>
                        <a:spcAft>
                          <a:spcPts val="0"/>
                        </a:spcAft>
                      </a:pPr>
                      <a:r>
                        <a:rPr lang="en-US" sz="1100" dirty="0">
                          <a:solidFill>
                            <a:schemeClr val="tx1"/>
                          </a:solidFill>
                          <a:effectLst/>
                        </a:rPr>
                        <a:t>NORTH CENTRAL</a:t>
                      </a:r>
                      <a:endParaRPr lang="en-US" sz="1100" dirty="0">
                        <a:solidFill>
                          <a:schemeClr val="tx1"/>
                        </a:solidFill>
                        <a:effectLst/>
                        <a:latin typeface="Calibri" panose="020F0502020204030204" pitchFamily="34" charset="0"/>
                        <a:ea typeface="Calibri" panose="020F0502020204030204" pitchFamily="34" charset="0"/>
                      </a:endParaRPr>
                    </a:p>
                  </a:txBody>
                  <a:tcPr marL="19050" marR="19050" marT="0" marB="0">
                    <a:solidFill>
                      <a:srgbClr val="87AD96"/>
                    </a:solidFill>
                  </a:tcPr>
                </a:tc>
                <a:tc>
                  <a:txBody>
                    <a:bodyPr/>
                    <a:lstStyle/>
                    <a:p>
                      <a:pPr marL="0" marR="0" algn="r">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519182313"/>
                  </a:ext>
                </a:extLst>
              </a:tr>
              <a:tr h="210558">
                <a:tc>
                  <a:txBody>
                    <a:bodyPr/>
                    <a:lstStyle/>
                    <a:p>
                      <a:pPr marL="0" marR="0">
                        <a:spcBef>
                          <a:spcPts val="0"/>
                        </a:spcBef>
                        <a:spcAft>
                          <a:spcPts val="0"/>
                        </a:spcAft>
                      </a:pPr>
                      <a:r>
                        <a:rPr lang="en-US" sz="1100" dirty="0">
                          <a:solidFill>
                            <a:schemeClr val="tx1"/>
                          </a:solidFill>
                          <a:effectLst/>
                        </a:rPr>
                        <a:t>NORTH EAST</a:t>
                      </a:r>
                      <a:endParaRPr lang="en-US" sz="1100" dirty="0">
                        <a:solidFill>
                          <a:schemeClr val="tx1"/>
                        </a:solidFill>
                        <a:effectLst/>
                        <a:latin typeface="Calibri" panose="020F0502020204030204" pitchFamily="34" charset="0"/>
                        <a:ea typeface="Calibri" panose="020F0502020204030204" pitchFamily="34" charset="0"/>
                      </a:endParaRPr>
                    </a:p>
                  </a:txBody>
                  <a:tcPr marL="19050" marR="19050" marT="0" marB="0">
                    <a:solidFill>
                      <a:srgbClr val="C94F4F"/>
                    </a:solidFill>
                  </a:tcPr>
                </a:tc>
                <a:tc>
                  <a:txBody>
                    <a:bodyPr/>
                    <a:lstStyle/>
                    <a:p>
                      <a:pPr marL="0" marR="0" algn="r">
                        <a:spcBef>
                          <a:spcPts val="0"/>
                        </a:spcBef>
                        <a:spcAft>
                          <a:spcPts val="0"/>
                        </a:spcAft>
                      </a:pPr>
                      <a:r>
                        <a:rPr lang="en-US" sz="1400" dirty="0">
                          <a:effectLst/>
                        </a:rPr>
                        <a:t>8</a:t>
                      </a:r>
                      <a:endParaRPr lang="en-US" sz="1400" dirty="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1864066046"/>
                  </a:ext>
                </a:extLst>
              </a:tr>
              <a:tr h="210558">
                <a:tc>
                  <a:txBody>
                    <a:bodyPr/>
                    <a:lstStyle/>
                    <a:p>
                      <a:pPr marL="0" marR="0">
                        <a:spcBef>
                          <a:spcPts val="0"/>
                        </a:spcBef>
                        <a:spcAft>
                          <a:spcPts val="0"/>
                        </a:spcAft>
                      </a:pPr>
                      <a:r>
                        <a:rPr lang="en-US" sz="1100" dirty="0">
                          <a:solidFill>
                            <a:schemeClr val="tx1"/>
                          </a:solidFill>
                          <a:effectLst/>
                        </a:rPr>
                        <a:t>SOUTH</a:t>
                      </a:r>
                      <a:endParaRPr lang="en-US" sz="1100" dirty="0">
                        <a:solidFill>
                          <a:schemeClr val="tx1"/>
                        </a:solidFill>
                        <a:effectLst/>
                        <a:latin typeface="Calibri" panose="020F0502020204030204" pitchFamily="34" charset="0"/>
                        <a:ea typeface="Calibri" panose="020F0502020204030204" pitchFamily="34" charset="0"/>
                      </a:endParaRPr>
                    </a:p>
                  </a:txBody>
                  <a:tcPr marL="19050" marR="19050" marT="0" marB="0">
                    <a:solidFill>
                      <a:schemeClr val="accent6">
                        <a:lumMod val="40000"/>
                        <a:lumOff val="60000"/>
                      </a:schemeClr>
                    </a:solidFill>
                  </a:tcPr>
                </a:tc>
                <a:tc>
                  <a:txBody>
                    <a:bodyPr/>
                    <a:lstStyle/>
                    <a:p>
                      <a:pPr marL="0" marR="0" algn="r">
                        <a:spcBef>
                          <a:spcPts val="0"/>
                        </a:spcBef>
                        <a:spcAft>
                          <a:spcPts val="0"/>
                        </a:spcAft>
                      </a:pPr>
                      <a:r>
                        <a:rPr lang="en-US" sz="1400">
                          <a:effectLst/>
                        </a:rPr>
                        <a:t>69</a:t>
                      </a:r>
                      <a:endParaRPr lang="en-US" sz="140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3192010226"/>
                  </a:ext>
                </a:extLst>
              </a:tr>
              <a:tr h="210558">
                <a:tc>
                  <a:txBody>
                    <a:bodyPr/>
                    <a:lstStyle/>
                    <a:p>
                      <a:pPr marL="0" marR="0">
                        <a:spcBef>
                          <a:spcPts val="0"/>
                        </a:spcBef>
                        <a:spcAft>
                          <a:spcPts val="0"/>
                        </a:spcAft>
                      </a:pPr>
                      <a:r>
                        <a:rPr lang="en-US" sz="1100" dirty="0">
                          <a:solidFill>
                            <a:schemeClr val="tx1"/>
                          </a:solidFill>
                          <a:effectLst/>
                        </a:rPr>
                        <a:t>SOUTH CENTRAL</a:t>
                      </a:r>
                      <a:endParaRPr lang="en-US" sz="1100" dirty="0">
                        <a:solidFill>
                          <a:schemeClr val="tx1"/>
                        </a:solidFill>
                        <a:effectLst/>
                        <a:latin typeface="Calibri" panose="020F0502020204030204" pitchFamily="34" charset="0"/>
                        <a:ea typeface="Calibri" panose="020F0502020204030204" pitchFamily="34" charset="0"/>
                      </a:endParaRPr>
                    </a:p>
                  </a:txBody>
                  <a:tcPr marL="19050" marR="19050" marT="0" marB="0">
                    <a:solidFill>
                      <a:srgbClr val="CCA8C8"/>
                    </a:solidFill>
                  </a:tcPr>
                </a:tc>
                <a:tc>
                  <a:txBody>
                    <a:bodyPr/>
                    <a:lstStyle/>
                    <a:p>
                      <a:pPr marL="0" marR="0" algn="r">
                        <a:spcBef>
                          <a:spcPts val="0"/>
                        </a:spcBef>
                        <a:spcAft>
                          <a:spcPts val="0"/>
                        </a:spcAft>
                      </a:pPr>
                      <a:r>
                        <a:rPr lang="en-US" sz="1400" dirty="0">
                          <a:effectLst/>
                        </a:rPr>
                        <a:t>12</a:t>
                      </a:r>
                      <a:endParaRPr lang="en-US" sz="1400" dirty="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1606675049"/>
                  </a:ext>
                </a:extLst>
              </a:tr>
              <a:tr h="210558">
                <a:tc>
                  <a:txBody>
                    <a:bodyPr/>
                    <a:lstStyle/>
                    <a:p>
                      <a:pPr marL="0" marR="0">
                        <a:spcBef>
                          <a:spcPts val="0"/>
                        </a:spcBef>
                        <a:spcAft>
                          <a:spcPts val="0"/>
                        </a:spcAft>
                      </a:pPr>
                      <a:r>
                        <a:rPr lang="en-US" sz="1100" dirty="0">
                          <a:solidFill>
                            <a:schemeClr val="bg2"/>
                          </a:solidFill>
                          <a:effectLst/>
                        </a:rPr>
                        <a:t>SOUTH EAST</a:t>
                      </a:r>
                      <a:endParaRPr lang="en-US" sz="1100" dirty="0">
                        <a:solidFill>
                          <a:schemeClr val="bg2"/>
                        </a:solidFill>
                        <a:effectLst/>
                        <a:latin typeface="Calibri" panose="020F0502020204030204" pitchFamily="34" charset="0"/>
                        <a:ea typeface="Calibri" panose="020F0502020204030204" pitchFamily="34" charset="0"/>
                      </a:endParaRPr>
                    </a:p>
                  </a:txBody>
                  <a:tcPr marL="19050" marR="19050" marT="0" marB="0">
                    <a:solidFill>
                      <a:srgbClr val="37336F"/>
                    </a:solidFill>
                  </a:tcPr>
                </a:tc>
                <a:tc>
                  <a:txBody>
                    <a:bodyPr/>
                    <a:lstStyle/>
                    <a:p>
                      <a:pPr marL="0" marR="0" algn="r">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2380238692"/>
                  </a:ext>
                </a:extLst>
              </a:tr>
              <a:tr h="210558">
                <a:tc>
                  <a:txBody>
                    <a:bodyPr/>
                    <a:lstStyle/>
                    <a:p>
                      <a:pPr marL="0" marR="0">
                        <a:spcBef>
                          <a:spcPts val="0"/>
                        </a:spcBef>
                        <a:spcAft>
                          <a:spcPts val="0"/>
                        </a:spcAft>
                      </a:pPr>
                      <a:r>
                        <a:rPr lang="en-US" sz="1100" dirty="0">
                          <a:solidFill>
                            <a:schemeClr val="tx1"/>
                          </a:solidFill>
                          <a:effectLst/>
                          <a:latin typeface="Calibri" panose="020F0502020204030204" pitchFamily="34" charset="0"/>
                          <a:ea typeface="Calibri" panose="020F0502020204030204" pitchFamily="34" charset="0"/>
                        </a:rPr>
                        <a:t>SOUTH WEST</a:t>
                      </a:r>
                    </a:p>
                  </a:txBody>
                  <a:tcPr marL="19050" marR="19050" marT="0" marB="0">
                    <a:solidFill>
                      <a:schemeClr val="accent4">
                        <a:lumMod val="40000"/>
                        <a:lumOff val="60000"/>
                      </a:schemeClr>
                    </a:solidFill>
                  </a:tcPr>
                </a:tc>
                <a:tc>
                  <a:txBody>
                    <a:bodyPr/>
                    <a:lstStyle/>
                    <a:p>
                      <a:pPr marL="0" marR="0" algn="r">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2251691102"/>
                  </a:ext>
                </a:extLst>
              </a:tr>
              <a:tr h="210558">
                <a:tc>
                  <a:txBody>
                    <a:bodyPr/>
                    <a:lstStyle/>
                    <a:p>
                      <a:pPr marL="0" marR="0">
                        <a:spcBef>
                          <a:spcPts val="0"/>
                        </a:spcBef>
                        <a:spcAft>
                          <a:spcPts val="0"/>
                        </a:spcAft>
                      </a:pPr>
                      <a:r>
                        <a:rPr lang="en-US" sz="1100" dirty="0">
                          <a:solidFill>
                            <a:schemeClr val="tx1"/>
                          </a:solidFill>
                          <a:effectLst/>
                        </a:rPr>
                        <a:t>WEST</a:t>
                      </a:r>
                      <a:endParaRPr lang="en-US" sz="1100" dirty="0">
                        <a:solidFill>
                          <a:schemeClr val="tx1"/>
                        </a:solidFill>
                        <a:effectLst/>
                        <a:latin typeface="Calibri" panose="020F0502020204030204" pitchFamily="34" charset="0"/>
                        <a:ea typeface="Calibri" panose="020F0502020204030204" pitchFamily="34" charset="0"/>
                      </a:endParaRPr>
                    </a:p>
                  </a:txBody>
                  <a:tcPr marL="19050" marR="19050" marT="0" marB="0">
                    <a:solidFill>
                      <a:schemeClr val="accent5">
                        <a:lumMod val="75000"/>
                      </a:schemeClr>
                    </a:solidFill>
                  </a:tcPr>
                </a:tc>
                <a:tc>
                  <a:txBody>
                    <a:bodyPr/>
                    <a:lstStyle/>
                    <a:p>
                      <a:pPr marL="0" marR="0" algn="r">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370558433"/>
                  </a:ext>
                </a:extLst>
              </a:tr>
              <a:tr h="210558">
                <a:tc>
                  <a:txBody>
                    <a:bodyPr/>
                    <a:lstStyle/>
                    <a:p>
                      <a:pPr marL="0" marR="0" algn="ctr">
                        <a:spcBef>
                          <a:spcPts val="0"/>
                        </a:spcBef>
                        <a:spcAft>
                          <a:spcPts val="0"/>
                        </a:spcAft>
                      </a:pPr>
                      <a:r>
                        <a:rPr lang="en-US" sz="1100" dirty="0">
                          <a:solidFill>
                            <a:schemeClr val="tx1"/>
                          </a:solidFill>
                          <a:effectLst/>
                        </a:rPr>
                        <a:t>TOTAL</a:t>
                      </a:r>
                      <a:endParaRPr lang="en-US" sz="1100" dirty="0">
                        <a:solidFill>
                          <a:schemeClr val="tx1"/>
                        </a:solidFill>
                        <a:effectLst/>
                        <a:latin typeface="Calibri" panose="020F0502020204030204" pitchFamily="34" charset="0"/>
                        <a:ea typeface="Calibri" panose="020F0502020204030204" pitchFamily="34" charset="0"/>
                      </a:endParaRPr>
                    </a:p>
                  </a:txBody>
                  <a:tcPr marL="19050" marR="19050" marT="0" marB="0">
                    <a:solidFill>
                      <a:schemeClr val="tx2">
                        <a:lumMod val="60000"/>
                        <a:lumOff val="40000"/>
                      </a:schemeClr>
                    </a:solidFill>
                  </a:tcPr>
                </a:tc>
                <a:tc>
                  <a:txBody>
                    <a:bodyPr/>
                    <a:lstStyle/>
                    <a:p>
                      <a:pPr marL="0" marR="0" algn="ctr">
                        <a:spcBef>
                          <a:spcPts val="0"/>
                        </a:spcBef>
                        <a:spcAft>
                          <a:spcPts val="0"/>
                        </a:spcAft>
                      </a:pPr>
                      <a:r>
                        <a:rPr lang="en-US" sz="1400" b="1" dirty="0">
                          <a:effectLst/>
                        </a:rPr>
                        <a:t>130</a:t>
                      </a:r>
                      <a:endParaRPr lang="en-US" sz="1400" b="1" dirty="0">
                        <a:effectLst/>
                        <a:latin typeface="Calibri" panose="020F0502020204030204" pitchFamily="34" charset="0"/>
                        <a:ea typeface="Calibri" panose="020F0502020204030204" pitchFamily="34" charset="0"/>
                      </a:endParaRPr>
                    </a:p>
                  </a:txBody>
                  <a:tcPr marL="19050" marR="19050" marT="0" marB="0"/>
                </a:tc>
                <a:extLst>
                  <a:ext uri="{0D108BD9-81ED-4DB2-BD59-A6C34878D82A}">
                    <a16:rowId xmlns:a16="http://schemas.microsoft.com/office/drawing/2014/main" val="1902338786"/>
                  </a:ext>
                </a:extLst>
              </a:tr>
            </a:tbl>
          </a:graphicData>
        </a:graphic>
      </p:graphicFrame>
      <p:grpSp>
        <p:nvGrpSpPr>
          <p:cNvPr id="57" name="Group 56">
            <a:extLst>
              <a:ext uri="{FF2B5EF4-FFF2-40B4-BE49-F238E27FC236}">
                <a16:creationId xmlns:a16="http://schemas.microsoft.com/office/drawing/2014/main" id="{26A515E3-9E2F-4E40-8549-7CAB57BE083C}"/>
              </a:ext>
            </a:extLst>
          </p:cNvPr>
          <p:cNvGrpSpPr/>
          <p:nvPr/>
        </p:nvGrpSpPr>
        <p:grpSpPr>
          <a:xfrm>
            <a:off x="3452813" y="1658292"/>
            <a:ext cx="7218361" cy="4980286"/>
            <a:chOff x="3303589" y="800098"/>
            <a:chExt cx="7218361" cy="4980286"/>
          </a:xfrm>
        </p:grpSpPr>
        <p:sp>
          <p:nvSpPr>
            <p:cNvPr id="56" name="TextBox 55">
              <a:extLst>
                <a:ext uri="{FF2B5EF4-FFF2-40B4-BE49-F238E27FC236}">
                  <a16:creationId xmlns:a16="http://schemas.microsoft.com/office/drawing/2014/main" id="{50F3C626-7CC2-412F-8CAC-77A264EABF9C}"/>
                </a:ext>
              </a:extLst>
            </p:cNvPr>
            <p:cNvSpPr txBox="1"/>
            <p:nvPr/>
          </p:nvSpPr>
          <p:spPr>
            <a:xfrm>
              <a:off x="5486401" y="3341686"/>
              <a:ext cx="493712" cy="461665"/>
            </a:xfrm>
            <a:prstGeom prst="rect">
              <a:avLst/>
            </a:prstGeom>
            <a:noFill/>
          </p:spPr>
          <p:txBody>
            <a:bodyPr wrap="square" rtlCol="0">
              <a:spAutoFit/>
            </a:bodyPr>
            <a:lstStyle/>
            <a:p>
              <a:r>
                <a:rPr lang="en-US" sz="2400" b="1" dirty="0">
                  <a:solidFill>
                    <a:srgbClr val="FFFF00"/>
                  </a:solidFill>
                </a:rPr>
                <a:t>69</a:t>
              </a:r>
              <a:endParaRPr lang="en-US" b="1" dirty="0">
                <a:solidFill>
                  <a:srgbClr val="FFFF00"/>
                </a:solidFill>
              </a:endParaRPr>
            </a:p>
          </p:txBody>
        </p:sp>
        <p:sp>
          <p:nvSpPr>
            <p:cNvPr id="58" name="TextBox 57">
              <a:extLst>
                <a:ext uri="{FF2B5EF4-FFF2-40B4-BE49-F238E27FC236}">
                  <a16:creationId xmlns:a16="http://schemas.microsoft.com/office/drawing/2014/main" id="{7637620E-E518-4B2E-A51D-1477BF12880B}"/>
                </a:ext>
              </a:extLst>
            </p:cNvPr>
            <p:cNvSpPr txBox="1"/>
            <p:nvPr/>
          </p:nvSpPr>
          <p:spPr>
            <a:xfrm>
              <a:off x="6119813" y="800098"/>
              <a:ext cx="493712" cy="461665"/>
            </a:xfrm>
            <a:prstGeom prst="rect">
              <a:avLst/>
            </a:prstGeom>
            <a:noFill/>
          </p:spPr>
          <p:txBody>
            <a:bodyPr wrap="square" rtlCol="0">
              <a:spAutoFit/>
            </a:bodyPr>
            <a:lstStyle/>
            <a:p>
              <a:r>
                <a:rPr lang="en-US" sz="2400" b="1" dirty="0">
                  <a:solidFill>
                    <a:srgbClr val="FFFF00"/>
                  </a:solidFill>
                </a:rPr>
                <a:t>14</a:t>
              </a:r>
              <a:endParaRPr lang="en-US" b="1" dirty="0">
                <a:solidFill>
                  <a:srgbClr val="FFFF00"/>
                </a:solidFill>
              </a:endParaRPr>
            </a:p>
          </p:txBody>
        </p:sp>
        <p:sp>
          <p:nvSpPr>
            <p:cNvPr id="59" name="TextBox 58">
              <a:extLst>
                <a:ext uri="{FF2B5EF4-FFF2-40B4-BE49-F238E27FC236}">
                  <a16:creationId xmlns:a16="http://schemas.microsoft.com/office/drawing/2014/main" id="{274E930E-5819-4D0E-8F64-D773FB2184BC}"/>
                </a:ext>
              </a:extLst>
            </p:cNvPr>
            <p:cNvSpPr txBox="1"/>
            <p:nvPr/>
          </p:nvSpPr>
          <p:spPr>
            <a:xfrm>
              <a:off x="3303589" y="2570162"/>
              <a:ext cx="493712" cy="461665"/>
            </a:xfrm>
            <a:prstGeom prst="rect">
              <a:avLst/>
            </a:prstGeom>
            <a:noFill/>
          </p:spPr>
          <p:txBody>
            <a:bodyPr wrap="square" rtlCol="0">
              <a:spAutoFit/>
            </a:bodyPr>
            <a:lstStyle/>
            <a:p>
              <a:r>
                <a:rPr lang="en-US" sz="2400" b="1" dirty="0">
                  <a:solidFill>
                    <a:srgbClr val="FFFF00"/>
                  </a:solidFill>
                </a:rPr>
                <a:t>13</a:t>
              </a:r>
              <a:endParaRPr lang="en-US" b="1" dirty="0">
                <a:solidFill>
                  <a:srgbClr val="FFFF00"/>
                </a:solidFill>
              </a:endParaRPr>
            </a:p>
          </p:txBody>
        </p:sp>
        <p:sp>
          <p:nvSpPr>
            <p:cNvPr id="60" name="TextBox 59">
              <a:extLst>
                <a:ext uri="{FF2B5EF4-FFF2-40B4-BE49-F238E27FC236}">
                  <a16:creationId xmlns:a16="http://schemas.microsoft.com/office/drawing/2014/main" id="{58A9E22C-3F33-4D14-B640-7B972983ABAC}"/>
                </a:ext>
              </a:extLst>
            </p:cNvPr>
            <p:cNvSpPr txBox="1"/>
            <p:nvPr/>
          </p:nvSpPr>
          <p:spPr>
            <a:xfrm>
              <a:off x="5083969" y="5318719"/>
              <a:ext cx="493712" cy="461665"/>
            </a:xfrm>
            <a:prstGeom prst="rect">
              <a:avLst/>
            </a:prstGeom>
            <a:noFill/>
          </p:spPr>
          <p:txBody>
            <a:bodyPr wrap="square" rtlCol="0">
              <a:spAutoFit/>
            </a:bodyPr>
            <a:lstStyle/>
            <a:p>
              <a:r>
                <a:rPr lang="en-US" sz="2400" b="1" dirty="0">
                  <a:solidFill>
                    <a:srgbClr val="FFFF00"/>
                  </a:solidFill>
                </a:rPr>
                <a:t>6</a:t>
              </a:r>
              <a:endParaRPr lang="en-US" b="1" dirty="0">
                <a:solidFill>
                  <a:srgbClr val="FFFF00"/>
                </a:solidFill>
              </a:endParaRPr>
            </a:p>
          </p:txBody>
        </p:sp>
        <p:sp>
          <p:nvSpPr>
            <p:cNvPr id="61" name="TextBox 60">
              <a:extLst>
                <a:ext uri="{FF2B5EF4-FFF2-40B4-BE49-F238E27FC236}">
                  <a16:creationId xmlns:a16="http://schemas.microsoft.com/office/drawing/2014/main" id="{3975F963-C130-422B-AFCD-7650C31326F4}"/>
                </a:ext>
              </a:extLst>
            </p:cNvPr>
            <p:cNvSpPr txBox="1"/>
            <p:nvPr/>
          </p:nvSpPr>
          <p:spPr>
            <a:xfrm>
              <a:off x="7521575" y="2865436"/>
              <a:ext cx="493712" cy="461665"/>
            </a:xfrm>
            <a:prstGeom prst="rect">
              <a:avLst/>
            </a:prstGeom>
            <a:noFill/>
          </p:spPr>
          <p:txBody>
            <a:bodyPr wrap="square" rtlCol="0">
              <a:spAutoFit/>
            </a:bodyPr>
            <a:lstStyle/>
            <a:p>
              <a:r>
                <a:rPr lang="en-US" sz="2400" b="1" dirty="0">
                  <a:solidFill>
                    <a:srgbClr val="FFFF00"/>
                  </a:solidFill>
                </a:rPr>
                <a:t>7</a:t>
              </a:r>
              <a:endParaRPr lang="en-US" b="1" dirty="0">
                <a:solidFill>
                  <a:srgbClr val="FFFF00"/>
                </a:solidFill>
              </a:endParaRPr>
            </a:p>
          </p:txBody>
        </p:sp>
        <p:sp>
          <p:nvSpPr>
            <p:cNvPr id="62" name="TextBox 61">
              <a:extLst>
                <a:ext uri="{FF2B5EF4-FFF2-40B4-BE49-F238E27FC236}">
                  <a16:creationId xmlns:a16="http://schemas.microsoft.com/office/drawing/2014/main" id="{A6FB2C55-36BF-480F-8887-D5B190BEA58E}"/>
                </a:ext>
              </a:extLst>
            </p:cNvPr>
            <p:cNvSpPr txBox="1"/>
            <p:nvPr/>
          </p:nvSpPr>
          <p:spPr>
            <a:xfrm>
              <a:off x="6308725" y="4616746"/>
              <a:ext cx="493712" cy="461665"/>
            </a:xfrm>
            <a:prstGeom prst="rect">
              <a:avLst/>
            </a:prstGeom>
            <a:noFill/>
          </p:spPr>
          <p:txBody>
            <a:bodyPr wrap="square" rtlCol="0">
              <a:spAutoFit/>
            </a:bodyPr>
            <a:lstStyle/>
            <a:p>
              <a:r>
                <a:rPr lang="en-US" sz="2400" b="1" dirty="0">
                  <a:solidFill>
                    <a:srgbClr val="FFFF00"/>
                  </a:solidFill>
                </a:rPr>
                <a:t>12</a:t>
              </a:r>
              <a:endParaRPr lang="en-US" b="1" dirty="0">
                <a:solidFill>
                  <a:srgbClr val="FFFF00"/>
                </a:solidFill>
              </a:endParaRPr>
            </a:p>
          </p:txBody>
        </p:sp>
        <p:sp>
          <p:nvSpPr>
            <p:cNvPr id="63" name="TextBox 62">
              <a:extLst>
                <a:ext uri="{FF2B5EF4-FFF2-40B4-BE49-F238E27FC236}">
                  <a16:creationId xmlns:a16="http://schemas.microsoft.com/office/drawing/2014/main" id="{86857B3B-BE49-4367-BB0B-626867BACA82}"/>
                </a:ext>
              </a:extLst>
            </p:cNvPr>
            <p:cNvSpPr txBox="1"/>
            <p:nvPr/>
          </p:nvSpPr>
          <p:spPr>
            <a:xfrm>
              <a:off x="9715501" y="1229020"/>
              <a:ext cx="493712" cy="461665"/>
            </a:xfrm>
            <a:prstGeom prst="rect">
              <a:avLst/>
            </a:prstGeom>
            <a:noFill/>
          </p:spPr>
          <p:txBody>
            <a:bodyPr wrap="square" rtlCol="0">
              <a:spAutoFit/>
            </a:bodyPr>
            <a:lstStyle/>
            <a:p>
              <a:r>
                <a:rPr lang="en-US" sz="2400" b="1" dirty="0">
                  <a:solidFill>
                    <a:srgbClr val="FFFF00"/>
                  </a:solidFill>
                </a:rPr>
                <a:t>8</a:t>
              </a:r>
              <a:endParaRPr lang="en-US" b="1" dirty="0">
                <a:solidFill>
                  <a:srgbClr val="FFFF00"/>
                </a:solidFill>
              </a:endParaRPr>
            </a:p>
          </p:txBody>
        </p:sp>
        <p:sp>
          <p:nvSpPr>
            <p:cNvPr id="64" name="TextBox 63">
              <a:extLst>
                <a:ext uri="{FF2B5EF4-FFF2-40B4-BE49-F238E27FC236}">
                  <a16:creationId xmlns:a16="http://schemas.microsoft.com/office/drawing/2014/main" id="{34A83576-911A-4C8A-9617-73431E6C23FB}"/>
                </a:ext>
              </a:extLst>
            </p:cNvPr>
            <p:cNvSpPr txBox="1"/>
            <p:nvPr/>
          </p:nvSpPr>
          <p:spPr>
            <a:xfrm>
              <a:off x="10028238" y="3174353"/>
              <a:ext cx="493712" cy="461665"/>
            </a:xfrm>
            <a:prstGeom prst="rect">
              <a:avLst/>
            </a:prstGeom>
            <a:noFill/>
          </p:spPr>
          <p:txBody>
            <a:bodyPr wrap="square" rtlCol="0">
              <a:spAutoFit/>
            </a:bodyPr>
            <a:lstStyle/>
            <a:p>
              <a:r>
                <a:rPr lang="en-US" sz="2400" b="1" dirty="0">
                  <a:solidFill>
                    <a:srgbClr val="FFFF00"/>
                  </a:solidFill>
                </a:rPr>
                <a:t>1</a:t>
              </a:r>
              <a:endParaRPr lang="en-US" b="1" dirty="0">
                <a:solidFill>
                  <a:srgbClr val="FFFF00"/>
                </a:solidFill>
              </a:endParaRPr>
            </a:p>
          </p:txBody>
        </p:sp>
      </p:grpSp>
      <p:sp>
        <p:nvSpPr>
          <p:cNvPr id="3" name="Speech Bubble: Rectangle with Corners Rounded 2">
            <a:extLst>
              <a:ext uri="{FF2B5EF4-FFF2-40B4-BE49-F238E27FC236}">
                <a16:creationId xmlns:a16="http://schemas.microsoft.com/office/drawing/2014/main" id="{D9928059-D224-45CC-BBA8-85D6196B75A8}"/>
              </a:ext>
            </a:extLst>
          </p:cNvPr>
          <p:cNvSpPr/>
          <p:nvPr/>
        </p:nvSpPr>
        <p:spPr>
          <a:xfrm>
            <a:off x="146049" y="211089"/>
            <a:ext cx="1804987" cy="1698851"/>
          </a:xfrm>
          <a:prstGeom prst="wedgeRoundRectCallout">
            <a:avLst>
              <a:gd name="adj1" fmla="val 42750"/>
              <a:gd name="adj2" fmla="val 66894"/>
              <a:gd name="adj3" fmla="val 1666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2"/>
                </a:solidFill>
              </a:rPr>
              <a:t>Which regions support the MI Program?</a:t>
            </a:r>
          </a:p>
        </p:txBody>
      </p:sp>
      <p:sp>
        <p:nvSpPr>
          <p:cNvPr id="4" name="Speech Bubble: Rectangle with Corners Rounded 3">
            <a:extLst>
              <a:ext uri="{FF2B5EF4-FFF2-40B4-BE49-F238E27FC236}">
                <a16:creationId xmlns:a16="http://schemas.microsoft.com/office/drawing/2014/main" id="{A09BD2C9-65B6-4A71-9D73-A4E5BBA890FD}"/>
              </a:ext>
            </a:extLst>
          </p:cNvPr>
          <p:cNvSpPr/>
          <p:nvPr/>
        </p:nvSpPr>
        <p:spPr>
          <a:xfrm>
            <a:off x="2139552" y="209614"/>
            <a:ext cx="1607742" cy="1698851"/>
          </a:xfrm>
          <a:prstGeom prst="wedgeRoundRectCallout">
            <a:avLst>
              <a:gd name="adj1" fmla="val 36042"/>
              <a:gd name="adj2" fmla="val 65795"/>
              <a:gd name="adj3" fmla="val 1666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2"/>
                </a:solidFill>
              </a:rPr>
              <a:t>How many certified MI’s are there in the state?</a:t>
            </a:r>
            <a:r>
              <a:rPr lang="en-US" b="1" dirty="0">
                <a:solidFill>
                  <a:schemeClr val="bg2"/>
                </a:solidFill>
              </a:rPr>
              <a:t> </a:t>
            </a:r>
            <a:endParaRPr lang="en-US" dirty="0">
              <a:solidFill>
                <a:schemeClr val="bg2"/>
              </a:solidFill>
            </a:endParaRPr>
          </a:p>
        </p:txBody>
      </p:sp>
      <p:sp>
        <p:nvSpPr>
          <p:cNvPr id="52" name="TextBox 51">
            <a:extLst>
              <a:ext uri="{FF2B5EF4-FFF2-40B4-BE49-F238E27FC236}">
                <a16:creationId xmlns:a16="http://schemas.microsoft.com/office/drawing/2014/main" id="{CA9B121F-5000-4BC4-B37D-43C600B5F658}"/>
              </a:ext>
            </a:extLst>
          </p:cNvPr>
          <p:cNvSpPr txBox="1"/>
          <p:nvPr/>
        </p:nvSpPr>
        <p:spPr>
          <a:xfrm>
            <a:off x="4249737" y="388362"/>
            <a:ext cx="7881938" cy="430887"/>
          </a:xfrm>
          <a:prstGeom prst="rect">
            <a:avLst/>
          </a:prstGeom>
          <a:noFill/>
        </p:spPr>
        <p:txBody>
          <a:bodyPr wrap="square" rtlCol="0">
            <a:spAutoFit/>
          </a:bodyPr>
          <a:lstStyle/>
          <a:p>
            <a:pPr algn="ctr"/>
            <a:r>
              <a:rPr lang="en-US" sz="2200" b="1" dirty="0">
                <a:solidFill>
                  <a:schemeClr val="accent1">
                    <a:lumMod val="50000"/>
                  </a:schemeClr>
                </a:solidFill>
                <a:latin typeface="Arial Nova Light" panose="020B0304020202020204" pitchFamily="34" charset="0"/>
              </a:rPr>
              <a:t>How do the MI’s support their agency and regional neighbors?</a:t>
            </a:r>
          </a:p>
        </p:txBody>
      </p:sp>
    </p:spTree>
    <p:extLst>
      <p:ext uri="{BB962C8B-B14F-4D97-AF65-F5344CB8AC3E}">
        <p14:creationId xmlns:p14="http://schemas.microsoft.com/office/powerpoint/2010/main" val="4006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1000" tmFilter="0, 0; .2, .5; .8, .5; 1, 0"/>
                                        <p:tgtEl>
                                          <p:spTgt spid="57"/>
                                        </p:tgtEl>
                                      </p:cBhvr>
                                    </p:animEffect>
                                    <p:animScale>
                                      <p:cBhvr>
                                        <p:cTn id="7" dur="500" autoRev="1" fill="hold"/>
                                        <p:tgtEl>
                                          <p:spTgt spid="57"/>
                                        </p:tgtEl>
                                      </p:cBhvr>
                                      <p:by x="105000" y="105000"/>
                                    </p:animScale>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190485-1678-4490-98C6-535010AE82F4}"/>
              </a:ext>
            </a:extLst>
          </p:cNvPr>
          <p:cNvSpPr/>
          <p:nvPr/>
        </p:nvSpPr>
        <p:spPr>
          <a:xfrm>
            <a:off x="0" y="2891211"/>
            <a:ext cx="12192000" cy="398896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2ECE0FFA-A22C-403D-8F6B-FB4DE52A412F}"/>
              </a:ext>
            </a:extLst>
          </p:cNvPr>
          <p:cNvSpPr/>
          <p:nvPr/>
        </p:nvSpPr>
        <p:spPr>
          <a:xfrm>
            <a:off x="3095626" y="1385723"/>
            <a:ext cx="8886122" cy="44767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dirty="0"/>
              <a:t>Submit the endorsement letter from the Chief LE Executive of the agency</a:t>
            </a:r>
          </a:p>
        </p:txBody>
      </p:sp>
      <p:sp>
        <p:nvSpPr>
          <p:cNvPr id="42" name="Rectangle: Rounded Corners 41">
            <a:extLst>
              <a:ext uri="{FF2B5EF4-FFF2-40B4-BE49-F238E27FC236}">
                <a16:creationId xmlns:a16="http://schemas.microsoft.com/office/drawing/2014/main" id="{CE721AE5-D8FB-43AE-9B51-390A7BE68E62}"/>
              </a:ext>
            </a:extLst>
          </p:cNvPr>
          <p:cNvSpPr/>
          <p:nvPr/>
        </p:nvSpPr>
        <p:spPr>
          <a:xfrm>
            <a:off x="2552700" y="1942411"/>
            <a:ext cx="9429047" cy="44767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dirty="0"/>
              <a:t>Complete steps to become a Certified Master Instructor (hosted by regional partners and sites)</a:t>
            </a:r>
          </a:p>
        </p:txBody>
      </p:sp>
      <p:sp>
        <p:nvSpPr>
          <p:cNvPr id="45" name="Speech Bubble: Rectangle with Corners Rounded 44">
            <a:extLst>
              <a:ext uri="{FF2B5EF4-FFF2-40B4-BE49-F238E27FC236}">
                <a16:creationId xmlns:a16="http://schemas.microsoft.com/office/drawing/2014/main" id="{E3D6D3D1-6959-4F6C-9A16-9BDE70A92934}"/>
              </a:ext>
            </a:extLst>
          </p:cNvPr>
          <p:cNvSpPr/>
          <p:nvPr/>
        </p:nvSpPr>
        <p:spPr>
          <a:xfrm>
            <a:off x="1476405" y="3783211"/>
            <a:ext cx="4619595" cy="2445477"/>
          </a:xfrm>
          <a:prstGeom prst="wedgeRoundRectCallout">
            <a:avLst>
              <a:gd name="adj1" fmla="val 34590"/>
              <a:gd name="adj2" fmla="val -6569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accent1">
                    <a:lumMod val="50000"/>
                  </a:schemeClr>
                </a:solidFill>
              </a:rPr>
              <a:t>Students currently in the pipeline to become a Master Instructor will not be impacted by this change, but the new expectations to support regional training will apply</a:t>
            </a:r>
          </a:p>
        </p:txBody>
      </p:sp>
      <p:sp>
        <p:nvSpPr>
          <p:cNvPr id="12" name="TextBox 11">
            <a:extLst>
              <a:ext uri="{FF2B5EF4-FFF2-40B4-BE49-F238E27FC236}">
                <a16:creationId xmlns:a16="http://schemas.microsoft.com/office/drawing/2014/main" id="{E0B08AFA-962B-43F5-A172-AA48F76B241D}"/>
              </a:ext>
            </a:extLst>
          </p:cNvPr>
          <p:cNvSpPr txBox="1"/>
          <p:nvPr/>
        </p:nvSpPr>
        <p:spPr>
          <a:xfrm>
            <a:off x="-844579" y="504469"/>
            <a:ext cx="10852178" cy="584775"/>
          </a:xfrm>
          <a:prstGeom prst="rect">
            <a:avLst/>
          </a:prstGeom>
          <a:noFill/>
        </p:spPr>
        <p:txBody>
          <a:bodyPr wrap="square" rtlCol="0">
            <a:spAutoFit/>
          </a:bodyPr>
          <a:lstStyle/>
          <a:p>
            <a:pPr lvl="0" algn="ctr"/>
            <a:r>
              <a:rPr lang="en-US" sz="3200" b="1" u="sng" dirty="0">
                <a:solidFill>
                  <a:schemeClr val="accent1">
                    <a:lumMod val="50000"/>
                  </a:schemeClr>
                </a:solidFill>
                <a:latin typeface="+mj-lt"/>
              </a:rPr>
              <a:t>NEW REQUIREMENTS</a:t>
            </a:r>
            <a:r>
              <a:rPr lang="en-US" sz="3200" b="1" dirty="0">
                <a:solidFill>
                  <a:schemeClr val="accent1">
                    <a:lumMod val="50000"/>
                  </a:schemeClr>
                </a:solidFill>
                <a:latin typeface="+mj-lt"/>
              </a:rPr>
              <a:t> of Master Instructor Program</a:t>
            </a:r>
            <a:endParaRPr lang="en-US" sz="2800" i="1" dirty="0">
              <a:solidFill>
                <a:schemeClr val="accent1">
                  <a:lumMod val="50000"/>
                </a:schemeClr>
              </a:solidFill>
              <a:latin typeface="+mj-lt"/>
            </a:endParaRPr>
          </a:p>
        </p:txBody>
      </p:sp>
      <p:pic>
        <p:nvPicPr>
          <p:cNvPr id="9" name="Picture 8" descr="Icon&#10;&#10;Description automatically generated">
            <a:extLst>
              <a:ext uri="{FF2B5EF4-FFF2-40B4-BE49-F238E27FC236}">
                <a16:creationId xmlns:a16="http://schemas.microsoft.com/office/drawing/2014/main" id="{432269E3-06DF-40B8-B0E0-59D47DD3C1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0461369">
            <a:off x="7997803" y="3308427"/>
            <a:ext cx="3141332" cy="3141332"/>
          </a:xfrm>
          <a:prstGeom prst="rect">
            <a:avLst/>
          </a:prstGeom>
        </p:spPr>
      </p:pic>
    </p:spTree>
    <p:extLst>
      <p:ext uri="{BB962C8B-B14F-4D97-AF65-F5344CB8AC3E}">
        <p14:creationId xmlns:p14="http://schemas.microsoft.com/office/powerpoint/2010/main" val="1569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5"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8861E8-8BC8-48F4-B566-576D05E62DF5}"/>
              </a:ext>
            </a:extLst>
          </p:cNvPr>
          <p:cNvSpPr/>
          <p:nvPr/>
        </p:nvSpPr>
        <p:spPr>
          <a:xfrm>
            <a:off x="-748" y="0"/>
            <a:ext cx="6096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171CA1B-9F0A-4EB9-8ACE-A1CDD64427EF}"/>
              </a:ext>
            </a:extLst>
          </p:cNvPr>
          <p:cNvSpPr/>
          <p:nvPr/>
        </p:nvSpPr>
        <p:spPr>
          <a:xfrm>
            <a:off x="1680091" y="310577"/>
            <a:ext cx="4267200" cy="542541"/>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accent1">
                    <a:lumMod val="50000"/>
                  </a:schemeClr>
                </a:solidFill>
              </a:rPr>
              <a:t>80 Hours Instructor Course</a:t>
            </a:r>
          </a:p>
        </p:txBody>
      </p:sp>
      <p:sp>
        <p:nvSpPr>
          <p:cNvPr id="10" name="Callout: Bent Line 9">
            <a:extLst>
              <a:ext uri="{FF2B5EF4-FFF2-40B4-BE49-F238E27FC236}">
                <a16:creationId xmlns:a16="http://schemas.microsoft.com/office/drawing/2014/main" id="{57EA3DC6-9767-4D48-B01A-6F901E6A71C9}"/>
              </a:ext>
            </a:extLst>
          </p:cNvPr>
          <p:cNvSpPr/>
          <p:nvPr/>
        </p:nvSpPr>
        <p:spPr>
          <a:xfrm>
            <a:off x="185738" y="981401"/>
            <a:ext cx="5543549" cy="601399"/>
          </a:xfrm>
          <a:prstGeom prst="borderCallout2">
            <a:avLst>
              <a:gd name="adj1" fmla="val -254"/>
              <a:gd name="adj2" fmla="val 16516"/>
              <a:gd name="adj3" fmla="val -74694"/>
              <a:gd name="adj4" fmla="val 16585"/>
              <a:gd name="adj5" fmla="val -74388"/>
              <a:gd name="adj6" fmla="val 28041"/>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bg2"/>
                </a:solidFill>
              </a:rPr>
              <a:t>200 Hours of Guided Instruction to their Region </a:t>
            </a:r>
          </a:p>
        </p:txBody>
      </p:sp>
      <p:sp>
        <p:nvSpPr>
          <p:cNvPr id="6" name="TextBox 5">
            <a:extLst>
              <a:ext uri="{FF2B5EF4-FFF2-40B4-BE49-F238E27FC236}">
                <a16:creationId xmlns:a16="http://schemas.microsoft.com/office/drawing/2014/main" id="{B615CE97-FCC2-4F2C-A256-3788F0A4AC67}"/>
              </a:ext>
            </a:extLst>
          </p:cNvPr>
          <p:cNvSpPr txBox="1"/>
          <p:nvPr/>
        </p:nvSpPr>
        <p:spPr>
          <a:xfrm>
            <a:off x="6797160" y="805807"/>
            <a:ext cx="4991098" cy="2485787"/>
          </a:xfrm>
          <a:prstGeom prst="roundRect">
            <a:avLst/>
          </a:prstGeom>
          <a:solidFill>
            <a:schemeClr val="accent1">
              <a:lumMod val="50000"/>
            </a:schemeClr>
          </a:solidFill>
        </p:spPr>
        <p:txBody>
          <a:bodyPr wrap="square" rtlCol="0">
            <a:spAutoFit/>
          </a:bodyPr>
          <a:lstStyle/>
          <a:p>
            <a:pPr algn="ctr"/>
            <a:r>
              <a:rPr lang="en-US" sz="2800" dirty="0">
                <a:solidFill>
                  <a:schemeClr val="bg1"/>
                </a:solidFill>
              </a:rPr>
              <a:t>A small group of Master Instructors created the new program requirements in consultation with the full cadre of MI’s from around the state.</a:t>
            </a:r>
          </a:p>
        </p:txBody>
      </p:sp>
      <p:sp>
        <p:nvSpPr>
          <p:cNvPr id="15" name="Rectangle: Rounded Corners 14">
            <a:extLst>
              <a:ext uri="{FF2B5EF4-FFF2-40B4-BE49-F238E27FC236}">
                <a16:creationId xmlns:a16="http://schemas.microsoft.com/office/drawing/2014/main" id="{EC04D360-CBBB-4C11-A5A6-682A0A11E817}"/>
              </a:ext>
            </a:extLst>
          </p:cNvPr>
          <p:cNvSpPr/>
          <p:nvPr/>
        </p:nvSpPr>
        <p:spPr>
          <a:xfrm>
            <a:off x="548079" y="1811635"/>
            <a:ext cx="4267200" cy="542541"/>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accent1">
                    <a:lumMod val="50000"/>
                  </a:schemeClr>
                </a:solidFill>
              </a:rPr>
              <a:t>80 Hours Lead Instructor Course</a:t>
            </a:r>
          </a:p>
        </p:txBody>
      </p:sp>
      <p:sp>
        <p:nvSpPr>
          <p:cNvPr id="17" name="Callout: Bent Line 16">
            <a:extLst>
              <a:ext uri="{FF2B5EF4-FFF2-40B4-BE49-F238E27FC236}">
                <a16:creationId xmlns:a16="http://schemas.microsoft.com/office/drawing/2014/main" id="{5836AFDF-58FC-4124-88D7-DC09448B7E75}"/>
              </a:ext>
            </a:extLst>
          </p:cNvPr>
          <p:cNvSpPr/>
          <p:nvPr/>
        </p:nvSpPr>
        <p:spPr>
          <a:xfrm>
            <a:off x="403742" y="2529413"/>
            <a:ext cx="5543549" cy="601399"/>
          </a:xfrm>
          <a:prstGeom prst="borderCallout2">
            <a:avLst>
              <a:gd name="adj1" fmla="val -1839"/>
              <a:gd name="adj2" fmla="val 85759"/>
              <a:gd name="adj3" fmla="val -74693"/>
              <a:gd name="adj4" fmla="val 85831"/>
              <a:gd name="adj5" fmla="val -74390"/>
              <a:gd name="adj6" fmla="val 79243"/>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bg2"/>
                </a:solidFill>
              </a:rPr>
              <a:t>200 Hours of Guided Instruction to their Region </a:t>
            </a:r>
          </a:p>
        </p:txBody>
      </p:sp>
      <p:sp>
        <p:nvSpPr>
          <p:cNvPr id="18" name="Rectangle: Rounded Corners 17">
            <a:extLst>
              <a:ext uri="{FF2B5EF4-FFF2-40B4-BE49-F238E27FC236}">
                <a16:creationId xmlns:a16="http://schemas.microsoft.com/office/drawing/2014/main" id="{BB6F5C58-0838-4C1C-B163-8663B77A81C4}"/>
              </a:ext>
            </a:extLst>
          </p:cNvPr>
          <p:cNvSpPr/>
          <p:nvPr/>
        </p:nvSpPr>
        <p:spPr>
          <a:xfrm>
            <a:off x="599804" y="3387013"/>
            <a:ext cx="4743722" cy="601399"/>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b="1" dirty="0">
                <a:solidFill>
                  <a:schemeClr val="accent1">
                    <a:lumMod val="50000"/>
                  </a:schemeClr>
                </a:solidFill>
              </a:rPr>
              <a:t>40 hours of Master Instructor training </a:t>
            </a:r>
            <a:br>
              <a:rPr lang="en-US" sz="2000" dirty="0">
                <a:solidFill>
                  <a:schemeClr val="accent1">
                    <a:lumMod val="50000"/>
                  </a:schemeClr>
                </a:solidFill>
              </a:rPr>
            </a:br>
            <a:r>
              <a:rPr lang="en-US" sz="1600" i="1" dirty="0">
                <a:solidFill>
                  <a:schemeClr val="accent1">
                    <a:lumMod val="50000"/>
                  </a:schemeClr>
                </a:solidFill>
              </a:rPr>
              <a:t>(hosted in Burien only)</a:t>
            </a:r>
            <a:endParaRPr lang="en-US" i="1" dirty="0">
              <a:solidFill>
                <a:schemeClr val="accent1">
                  <a:lumMod val="50000"/>
                </a:schemeClr>
              </a:solidFill>
            </a:endParaRPr>
          </a:p>
        </p:txBody>
      </p:sp>
      <p:sp>
        <p:nvSpPr>
          <p:cNvPr id="19" name="Callout: Bent Line 18">
            <a:extLst>
              <a:ext uri="{FF2B5EF4-FFF2-40B4-BE49-F238E27FC236}">
                <a16:creationId xmlns:a16="http://schemas.microsoft.com/office/drawing/2014/main" id="{B799DF5B-58CA-4BEA-90F2-548BE19AC73F}"/>
              </a:ext>
            </a:extLst>
          </p:cNvPr>
          <p:cNvSpPr/>
          <p:nvPr/>
        </p:nvSpPr>
        <p:spPr>
          <a:xfrm>
            <a:off x="335485" y="4247870"/>
            <a:ext cx="5543549" cy="601399"/>
          </a:xfrm>
          <a:prstGeom prst="borderCallout2">
            <a:avLst>
              <a:gd name="adj1" fmla="val -1839"/>
              <a:gd name="adj2" fmla="val 95209"/>
              <a:gd name="adj3" fmla="val -92115"/>
              <a:gd name="adj4" fmla="val 95282"/>
              <a:gd name="adj5" fmla="val -91812"/>
              <a:gd name="adj6" fmla="val 89984"/>
            </a:avLst>
          </a:prstGeom>
          <a:solidFill>
            <a:schemeClr val="accent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bg2"/>
                </a:solidFill>
              </a:rPr>
              <a:t>200 Hours of Guided Instruction to their Region </a:t>
            </a:r>
          </a:p>
        </p:txBody>
      </p:sp>
      <p:sp>
        <p:nvSpPr>
          <p:cNvPr id="20" name="Rectangle: Rounded Corners 19">
            <a:extLst>
              <a:ext uri="{FF2B5EF4-FFF2-40B4-BE49-F238E27FC236}">
                <a16:creationId xmlns:a16="http://schemas.microsoft.com/office/drawing/2014/main" id="{8B8C3E33-5BED-4ACB-999F-C39A59FF79A3}"/>
              </a:ext>
            </a:extLst>
          </p:cNvPr>
          <p:cNvSpPr/>
          <p:nvPr/>
        </p:nvSpPr>
        <p:spPr>
          <a:xfrm>
            <a:off x="777342" y="5426246"/>
            <a:ext cx="9903889" cy="601399"/>
          </a:xfrm>
          <a:prstGeom prst="roundRect">
            <a:avLst>
              <a:gd name="adj" fmla="val 14408"/>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b="1" dirty="0">
                <a:solidFill>
                  <a:schemeClr val="accent1">
                    <a:lumMod val="50000"/>
                  </a:schemeClr>
                </a:solidFill>
              </a:rPr>
              <a:t>40 hours of Annual Recertification, Statewide Collaboration and Regional Report-Out </a:t>
            </a:r>
            <a:endParaRPr lang="en-US" i="1" dirty="0">
              <a:solidFill>
                <a:schemeClr val="accent1">
                  <a:lumMod val="50000"/>
                </a:schemeClr>
              </a:solidFill>
            </a:endParaRPr>
          </a:p>
        </p:txBody>
      </p:sp>
      <p:sp>
        <p:nvSpPr>
          <p:cNvPr id="21" name="Rectangle: Rounded Corners 20">
            <a:extLst>
              <a:ext uri="{FF2B5EF4-FFF2-40B4-BE49-F238E27FC236}">
                <a16:creationId xmlns:a16="http://schemas.microsoft.com/office/drawing/2014/main" id="{BEA575F3-838E-4924-9AD0-0A4E69D93A9D}"/>
              </a:ext>
            </a:extLst>
          </p:cNvPr>
          <p:cNvSpPr/>
          <p:nvPr/>
        </p:nvSpPr>
        <p:spPr>
          <a:xfrm>
            <a:off x="1578750" y="6202882"/>
            <a:ext cx="5839625" cy="497617"/>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chemeClr val="accent1">
                    <a:lumMod val="50000"/>
                  </a:schemeClr>
                </a:solidFill>
              </a:rPr>
              <a:t>Participate in one quarterly 2-hour online workshop. </a:t>
            </a:r>
          </a:p>
        </p:txBody>
      </p:sp>
    </p:spTree>
    <p:extLst>
      <p:ext uri="{BB962C8B-B14F-4D97-AF65-F5344CB8AC3E}">
        <p14:creationId xmlns:p14="http://schemas.microsoft.com/office/powerpoint/2010/main" val="214090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5"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D0F32958E46649A669EC2EC0A50C4D" ma:contentTypeVersion="9" ma:contentTypeDescription="Create a new document." ma:contentTypeScope="" ma:versionID="1810515fc5234f9c49b22b9a0ba1a81d">
  <xsd:schema xmlns:xsd="http://www.w3.org/2001/XMLSchema" xmlns:xs="http://www.w3.org/2001/XMLSchema" xmlns:p="http://schemas.microsoft.com/office/2006/metadata/properties" xmlns:ns3="b1c7a276-f0fd-4a14-9a5f-bbc0357a9a1f" xmlns:ns4="88675bb6-ef80-48ad-bbbd-306a8018a79d" targetNamespace="http://schemas.microsoft.com/office/2006/metadata/properties" ma:root="true" ma:fieldsID="edde412cbb1d3884a8842e6963773f9c" ns3:_="" ns4:_="">
    <xsd:import namespace="b1c7a276-f0fd-4a14-9a5f-bbc0357a9a1f"/>
    <xsd:import namespace="88675bb6-ef80-48ad-bbbd-306a8018a79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7a276-f0fd-4a14-9a5f-bbc0357a9a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675bb6-ef80-48ad-bbbd-306a8018a79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EFD6F6-7B19-47C1-A69A-3EBB1D5CBD33}">
  <ds:schemaRefs>
    <ds:schemaRef ds:uri="http://schemas.microsoft.com/sharepoint/v3/contenttype/forms"/>
  </ds:schemaRefs>
</ds:datastoreItem>
</file>

<file path=customXml/itemProps2.xml><?xml version="1.0" encoding="utf-8"?>
<ds:datastoreItem xmlns:ds="http://schemas.openxmlformats.org/officeDocument/2006/customXml" ds:itemID="{C396E491-9F3A-4117-985D-45DA60EC194C}">
  <ds:schemaRefs>
    <ds:schemaRef ds:uri="http://schemas.microsoft.com/office/infopath/2007/PartnerControls"/>
    <ds:schemaRef ds:uri="b1c7a276-f0fd-4a14-9a5f-bbc0357a9a1f"/>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88675bb6-ef80-48ad-bbbd-306a8018a79d"/>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3D0D774-34D5-4985-B8FC-790185EFA9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7a276-f0fd-4a14-9a5f-bbc0357a9a1f"/>
    <ds:schemaRef ds:uri="88675bb6-ef80-48ad-bbbd-306a8018a7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3007</TotalTime>
  <Words>574</Words>
  <Application>Microsoft Office PowerPoint</Application>
  <PresentationFormat>Widescreen</PresentationFormat>
  <Paragraphs>130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Nova Light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Kena Champion</dc:creator>
  <cp:lastModifiedBy>Jerrell Wills</cp:lastModifiedBy>
  <cp:revision>57</cp:revision>
  <dcterms:created xsi:type="dcterms:W3CDTF">2020-11-11T00:17:23Z</dcterms:created>
  <dcterms:modified xsi:type="dcterms:W3CDTF">2020-11-16T19:56:04Z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0x0101004BD0F32958E46649A669EC2EC0A50C4D</vt:lpwstr>
  </property>
</Properties>
</file>