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24" r:id="rId1"/>
  </p:sldMasterIdLst>
  <p:notesMasterIdLst>
    <p:notesMasterId r:id="rId35"/>
  </p:notesMasterIdLst>
  <p:sldIdLst>
    <p:sldId id="312" r:id="rId2"/>
    <p:sldId id="313" r:id="rId3"/>
    <p:sldId id="314" r:id="rId4"/>
    <p:sldId id="315" r:id="rId5"/>
    <p:sldId id="316" r:id="rId6"/>
    <p:sldId id="328" r:id="rId7"/>
    <p:sldId id="276" r:id="rId8"/>
    <p:sldId id="326" r:id="rId9"/>
    <p:sldId id="275" r:id="rId10"/>
    <p:sldId id="327" r:id="rId11"/>
    <p:sldId id="277" r:id="rId12"/>
    <p:sldId id="282" r:id="rId13"/>
    <p:sldId id="278" r:id="rId14"/>
    <p:sldId id="284" r:id="rId15"/>
    <p:sldId id="279" r:id="rId16"/>
    <p:sldId id="280" r:id="rId17"/>
    <p:sldId id="281" r:id="rId18"/>
    <p:sldId id="286" r:id="rId19"/>
    <p:sldId id="311" r:id="rId20"/>
    <p:sldId id="300" r:id="rId21"/>
    <p:sldId id="320" r:id="rId22"/>
    <p:sldId id="301" r:id="rId23"/>
    <p:sldId id="285" r:id="rId24"/>
    <p:sldId id="287" r:id="rId25"/>
    <p:sldId id="296" r:id="rId26"/>
    <p:sldId id="289" r:id="rId27"/>
    <p:sldId id="317" r:id="rId28"/>
    <p:sldId id="319" r:id="rId29"/>
    <p:sldId id="324" r:id="rId30"/>
    <p:sldId id="321" r:id="rId31"/>
    <p:sldId id="322" r:id="rId32"/>
    <p:sldId id="323" r:id="rId33"/>
    <p:sldId id="325" r:id="rId3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52" autoAdjust="0"/>
    <p:restoredTop sz="67750" autoAdjust="0"/>
  </p:normalViewPr>
  <p:slideViewPr>
    <p:cSldViewPr>
      <p:cViewPr varScale="1">
        <p:scale>
          <a:sx n="84" d="100"/>
          <a:sy n="84" d="100"/>
        </p:scale>
        <p:origin x="2754" y="84"/>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rina Peterson" userId="39db595c-f751-43ce-872c-1b1ae2fe56a0" providerId="ADAL" clId="{E2C3A62E-D2F1-4656-8D19-C28B960584FB}"/>
    <pc:docChg chg="custSel addSld modSld">
      <pc:chgData name="Terrina Peterson" userId="39db595c-f751-43ce-872c-1b1ae2fe56a0" providerId="ADAL" clId="{E2C3A62E-D2F1-4656-8D19-C28B960584FB}" dt="2023-09-05T20:08:32.775" v="1092" actId="113"/>
      <pc:docMkLst>
        <pc:docMk/>
      </pc:docMkLst>
      <pc:sldChg chg="modSp mod">
        <pc:chgData name="Terrina Peterson" userId="39db595c-f751-43ce-872c-1b1ae2fe56a0" providerId="ADAL" clId="{E2C3A62E-D2F1-4656-8D19-C28B960584FB}" dt="2023-09-05T20:08:32.775" v="1092" actId="113"/>
        <pc:sldMkLst>
          <pc:docMk/>
          <pc:sldMk cId="824153397" sldId="284"/>
        </pc:sldMkLst>
        <pc:spChg chg="mod">
          <ac:chgData name="Terrina Peterson" userId="39db595c-f751-43ce-872c-1b1ae2fe56a0" providerId="ADAL" clId="{E2C3A62E-D2F1-4656-8D19-C28B960584FB}" dt="2023-09-05T20:08:32.775" v="1092" actId="113"/>
          <ac:spMkLst>
            <pc:docMk/>
            <pc:sldMk cId="824153397" sldId="284"/>
            <ac:spMk id="3" creationId="{00000000-0000-0000-0000-000000000000}"/>
          </ac:spMkLst>
        </pc:spChg>
      </pc:sldChg>
      <pc:sldChg chg="modSp mod">
        <pc:chgData name="Terrina Peterson" userId="39db595c-f751-43ce-872c-1b1ae2fe56a0" providerId="ADAL" clId="{E2C3A62E-D2F1-4656-8D19-C28B960584FB}" dt="2023-09-05T20:02:46.816" v="283" actId="20577"/>
        <pc:sldMkLst>
          <pc:docMk/>
          <pc:sldMk cId="187243831" sldId="316"/>
        </pc:sldMkLst>
        <pc:spChg chg="mod">
          <ac:chgData name="Terrina Peterson" userId="39db595c-f751-43ce-872c-1b1ae2fe56a0" providerId="ADAL" clId="{E2C3A62E-D2F1-4656-8D19-C28B960584FB}" dt="2023-09-05T20:02:46.816" v="283" actId="20577"/>
          <ac:spMkLst>
            <pc:docMk/>
            <pc:sldMk cId="187243831" sldId="316"/>
            <ac:spMk id="4" creationId="{00000000-0000-0000-0000-000000000000}"/>
          </ac:spMkLst>
        </pc:spChg>
      </pc:sldChg>
      <pc:sldChg chg="modSp mod">
        <pc:chgData name="Terrina Peterson" userId="39db595c-f751-43ce-872c-1b1ae2fe56a0" providerId="ADAL" clId="{E2C3A62E-D2F1-4656-8D19-C28B960584FB}" dt="2023-09-05T20:04:48.636" v="348" actId="20577"/>
        <pc:sldMkLst>
          <pc:docMk/>
          <pc:sldMk cId="476415487" sldId="326"/>
        </pc:sldMkLst>
        <pc:spChg chg="mod">
          <ac:chgData name="Terrina Peterson" userId="39db595c-f751-43ce-872c-1b1ae2fe56a0" providerId="ADAL" clId="{E2C3A62E-D2F1-4656-8D19-C28B960584FB}" dt="2023-09-05T20:04:48.636" v="348" actId="20577"/>
          <ac:spMkLst>
            <pc:docMk/>
            <pc:sldMk cId="476415487" sldId="326"/>
            <ac:spMk id="3" creationId="{96ADF0D1-0E3D-FDC4-9278-EE8A8381E1DD}"/>
          </ac:spMkLst>
        </pc:spChg>
      </pc:sldChg>
      <pc:sldChg chg="modSp new mod">
        <pc:chgData name="Terrina Peterson" userId="39db595c-f751-43ce-872c-1b1ae2fe56a0" providerId="ADAL" clId="{E2C3A62E-D2F1-4656-8D19-C28B960584FB}" dt="2023-09-05T20:03:46.692" v="337" actId="5793"/>
        <pc:sldMkLst>
          <pc:docMk/>
          <pc:sldMk cId="999739284" sldId="328"/>
        </pc:sldMkLst>
        <pc:spChg chg="mod">
          <ac:chgData name="Terrina Peterson" userId="39db595c-f751-43ce-872c-1b1ae2fe56a0" providerId="ADAL" clId="{E2C3A62E-D2F1-4656-8D19-C28B960584FB}" dt="2023-09-05T20:03:07.876" v="312" actId="20577"/>
          <ac:spMkLst>
            <pc:docMk/>
            <pc:sldMk cId="999739284" sldId="328"/>
            <ac:spMk id="2" creationId="{3900963A-91B7-C725-170A-9DA3F6503027}"/>
          </ac:spMkLst>
        </pc:spChg>
        <pc:spChg chg="mod">
          <ac:chgData name="Terrina Peterson" userId="39db595c-f751-43ce-872c-1b1ae2fe56a0" providerId="ADAL" clId="{E2C3A62E-D2F1-4656-8D19-C28B960584FB}" dt="2023-09-05T20:03:46.692" v="337" actId="5793"/>
          <ac:spMkLst>
            <pc:docMk/>
            <pc:sldMk cId="999739284" sldId="328"/>
            <ac:spMk id="3" creationId="{66BDE68C-1ADE-5440-7ACE-C3BCDF1F457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300"/>
            </a:lvl1pPr>
          </a:lstStyle>
          <a:p>
            <a:endParaRPr lang="en-US" dirty="0"/>
          </a:p>
        </p:txBody>
      </p:sp>
      <p:sp>
        <p:nvSpPr>
          <p:cNvPr id="3" name="Date Placeholder 2"/>
          <p:cNvSpPr>
            <a:spLocks noGrp="1"/>
          </p:cNvSpPr>
          <p:nvPr>
            <p:ph type="dt" idx="1"/>
          </p:nvPr>
        </p:nvSpPr>
        <p:spPr>
          <a:xfrm>
            <a:off x="3978131" y="0"/>
            <a:ext cx="3043343" cy="465455"/>
          </a:xfrm>
          <a:prstGeom prst="rect">
            <a:avLst/>
          </a:prstGeom>
        </p:spPr>
        <p:txBody>
          <a:bodyPr vert="horz" lIns="93317" tIns="46659" rIns="93317" bIns="46659" rtlCol="0"/>
          <a:lstStyle>
            <a:lvl1pPr algn="r">
              <a:defRPr sz="1300"/>
            </a:lvl1pPr>
          </a:lstStyle>
          <a:p>
            <a:fld id="{D5DAAAA0-647D-47A1-9EA6-D3DE6AFF8528}" type="datetimeFigureOut">
              <a:rPr lang="en-US" smtClean="0"/>
              <a:t>9/5/2023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8131" y="8842030"/>
            <a:ext cx="3043343" cy="465455"/>
          </a:xfrm>
          <a:prstGeom prst="rect">
            <a:avLst/>
          </a:prstGeom>
        </p:spPr>
        <p:txBody>
          <a:bodyPr vert="horz" lIns="93317" tIns="46659" rIns="93317" bIns="46659" rtlCol="0" anchor="b"/>
          <a:lstStyle>
            <a:lvl1pPr algn="r">
              <a:defRPr sz="1300"/>
            </a:lvl1pPr>
          </a:lstStyle>
          <a:p>
            <a:fld id="{FD4BE571-1DA8-4D71-8B6E-FCF5084D14C2}" type="slidenum">
              <a:rPr lang="en-US" smtClean="0"/>
              <a:t>‹#›</a:t>
            </a:fld>
            <a:endParaRPr lang="en-US" dirty="0"/>
          </a:p>
        </p:txBody>
      </p:sp>
    </p:spTree>
    <p:extLst>
      <p:ext uri="{BB962C8B-B14F-4D97-AF65-F5344CB8AC3E}">
        <p14:creationId xmlns:p14="http://schemas.microsoft.com/office/powerpoint/2010/main" val="1361344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7</a:t>
            </a:fld>
            <a:endParaRPr lang="en-US" dirty="0"/>
          </a:p>
        </p:txBody>
      </p:sp>
    </p:spTree>
    <p:extLst>
      <p:ext uri="{BB962C8B-B14F-4D97-AF65-F5344CB8AC3E}">
        <p14:creationId xmlns:p14="http://schemas.microsoft.com/office/powerpoint/2010/main" val="9839409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.7% </a:t>
            </a:r>
          </a:p>
        </p:txBody>
      </p:sp>
      <p:sp>
        <p:nvSpPr>
          <p:cNvPr id="4" name="Slide Number Placeholder 3"/>
          <p:cNvSpPr>
            <a:spLocks noGrp="1"/>
          </p:cNvSpPr>
          <p:nvPr>
            <p:ph type="sldNum" sz="quarter" idx="10"/>
          </p:nvPr>
        </p:nvSpPr>
        <p:spPr/>
        <p:txBody>
          <a:bodyPr/>
          <a:lstStyle/>
          <a:p>
            <a:fld id="{FD4BE571-1DA8-4D71-8B6E-FCF5084D14C2}" type="slidenum">
              <a:rPr lang="en-US" smtClean="0"/>
              <a:t>18</a:t>
            </a:fld>
            <a:endParaRPr lang="en-US" dirty="0"/>
          </a:p>
        </p:txBody>
      </p:sp>
    </p:spTree>
    <p:extLst>
      <p:ext uri="{BB962C8B-B14F-4D97-AF65-F5344CB8AC3E}">
        <p14:creationId xmlns:p14="http://schemas.microsoft.com/office/powerpoint/2010/main" val="73484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DDA</a:t>
            </a:r>
          </a:p>
          <a:p>
            <a:r>
              <a:rPr lang="en-US" dirty="0"/>
              <a:t>CPS</a:t>
            </a:r>
          </a:p>
          <a:p>
            <a:r>
              <a:rPr lang="en-US" dirty="0"/>
              <a:t>ORCSP</a:t>
            </a:r>
          </a:p>
          <a:p>
            <a:r>
              <a:rPr lang="en-US" dirty="0"/>
              <a:t>APS</a:t>
            </a:r>
          </a:p>
          <a:p>
            <a:r>
              <a:rPr lang="en-US" dirty="0"/>
              <a:t>71.09</a:t>
            </a:r>
          </a:p>
        </p:txBody>
      </p:sp>
      <p:sp>
        <p:nvSpPr>
          <p:cNvPr id="4" name="Slide Number Placeholder 3"/>
          <p:cNvSpPr>
            <a:spLocks noGrp="1"/>
          </p:cNvSpPr>
          <p:nvPr>
            <p:ph type="sldNum" sz="quarter" idx="10"/>
          </p:nvPr>
        </p:nvSpPr>
        <p:spPr/>
        <p:txBody>
          <a:bodyPr/>
          <a:lstStyle/>
          <a:p>
            <a:fld id="{FD4BE571-1DA8-4D71-8B6E-FCF5084D14C2}" type="slidenum">
              <a:rPr lang="en-US" smtClean="0"/>
              <a:t>19</a:t>
            </a:fld>
            <a:endParaRPr lang="en-US" dirty="0"/>
          </a:p>
        </p:txBody>
      </p:sp>
    </p:spTree>
    <p:extLst>
      <p:ext uri="{BB962C8B-B14F-4D97-AF65-F5344CB8AC3E}">
        <p14:creationId xmlns:p14="http://schemas.microsoft.com/office/powerpoint/2010/main" val="2204962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Sexually</a:t>
            </a:r>
            <a:r>
              <a:rPr lang="en-US" baseline="0" dirty="0"/>
              <a:t> Violent Predator-Any person who has been convicted or charged with a crime of sexual violence and who suffers from a mental abnormality or personality disorder which makes them likely to engage in predatory acts of sexual violence if not confined in a secure facility.</a:t>
            </a:r>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20</a:t>
            </a:fld>
            <a:endParaRPr lang="en-US" dirty="0"/>
          </a:p>
        </p:txBody>
      </p:sp>
    </p:spTree>
    <p:extLst>
      <p:ext uri="{BB962C8B-B14F-4D97-AF65-F5344CB8AC3E}">
        <p14:creationId xmlns:p14="http://schemas.microsoft.com/office/powerpoint/2010/main" val="86687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21</a:t>
            </a:fld>
            <a:endParaRPr lang="en-US" dirty="0"/>
          </a:p>
        </p:txBody>
      </p:sp>
    </p:spTree>
    <p:extLst>
      <p:ext uri="{BB962C8B-B14F-4D97-AF65-F5344CB8AC3E}">
        <p14:creationId xmlns:p14="http://schemas.microsoft.com/office/powerpoint/2010/main" val="104499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22</a:t>
            </a:fld>
            <a:endParaRPr lang="en-US" dirty="0"/>
          </a:p>
        </p:txBody>
      </p:sp>
    </p:spTree>
    <p:extLst>
      <p:ext uri="{BB962C8B-B14F-4D97-AF65-F5344CB8AC3E}">
        <p14:creationId xmlns:p14="http://schemas.microsoft.com/office/powerpoint/2010/main" val="175033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23</a:t>
            </a:fld>
            <a:endParaRPr lang="en-US" dirty="0"/>
          </a:p>
        </p:txBody>
      </p:sp>
    </p:spTree>
    <p:extLst>
      <p:ext uri="{BB962C8B-B14F-4D97-AF65-F5344CB8AC3E}">
        <p14:creationId xmlns:p14="http://schemas.microsoft.com/office/powerpoint/2010/main" val="3775782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dirty="0"/>
              <a:t>The website shall provide</a:t>
            </a:r>
            <a:r>
              <a:rPr lang="en-US" baseline="0" dirty="0"/>
              <a:t> mapping capabilities that display the sex offender’s address by hundred block on a map. The website shall allow citizens to search for registered sex offenders within the state of Washington by county, zip code, last name and address by hundred block. </a:t>
            </a:r>
          </a:p>
        </p:txBody>
      </p:sp>
      <p:sp>
        <p:nvSpPr>
          <p:cNvPr id="4" name="Slide Number Placeholder 3"/>
          <p:cNvSpPr>
            <a:spLocks noGrp="1"/>
          </p:cNvSpPr>
          <p:nvPr>
            <p:ph type="sldNum" sz="quarter" idx="10"/>
          </p:nvPr>
        </p:nvSpPr>
        <p:spPr/>
        <p:txBody>
          <a:bodyPr/>
          <a:lstStyle/>
          <a:p>
            <a:fld id="{FD4BE571-1DA8-4D71-8B6E-FCF5084D14C2}" type="slidenum">
              <a:rPr lang="en-US" smtClean="0"/>
              <a:t>24</a:t>
            </a:fld>
            <a:endParaRPr lang="en-US" dirty="0"/>
          </a:p>
        </p:txBody>
      </p:sp>
    </p:spTree>
    <p:extLst>
      <p:ext uri="{BB962C8B-B14F-4D97-AF65-F5344CB8AC3E}">
        <p14:creationId xmlns:p14="http://schemas.microsoft.com/office/powerpoint/2010/main" val="4259375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25</a:t>
            </a:fld>
            <a:endParaRPr lang="en-US" dirty="0"/>
          </a:p>
        </p:txBody>
      </p:sp>
    </p:spTree>
    <p:extLst>
      <p:ext uri="{BB962C8B-B14F-4D97-AF65-F5344CB8AC3E}">
        <p14:creationId xmlns:p14="http://schemas.microsoft.com/office/powerpoint/2010/main" val="2789648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26</a:t>
            </a:fld>
            <a:endParaRPr lang="en-US" dirty="0"/>
          </a:p>
        </p:txBody>
      </p:sp>
    </p:spTree>
    <p:extLst>
      <p:ext uri="{BB962C8B-B14F-4D97-AF65-F5344CB8AC3E}">
        <p14:creationId xmlns:p14="http://schemas.microsoft.com/office/powerpoint/2010/main" val="3725252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9</a:t>
            </a:fld>
            <a:endParaRPr lang="en-US" dirty="0"/>
          </a:p>
        </p:txBody>
      </p:sp>
    </p:spTree>
    <p:extLst>
      <p:ext uri="{BB962C8B-B14F-4D97-AF65-F5344CB8AC3E}">
        <p14:creationId xmlns:p14="http://schemas.microsoft.com/office/powerpoint/2010/main" val="205130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11</a:t>
            </a:fld>
            <a:endParaRPr lang="en-US" dirty="0"/>
          </a:p>
        </p:txBody>
      </p:sp>
    </p:spTree>
    <p:extLst>
      <p:ext uri="{BB962C8B-B14F-4D97-AF65-F5344CB8AC3E}">
        <p14:creationId xmlns:p14="http://schemas.microsoft.com/office/powerpoint/2010/main" val="1654072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12</a:t>
            </a:fld>
            <a:endParaRPr lang="en-US" dirty="0"/>
          </a:p>
        </p:txBody>
      </p:sp>
    </p:spTree>
    <p:extLst>
      <p:ext uri="{BB962C8B-B14F-4D97-AF65-F5344CB8AC3E}">
        <p14:creationId xmlns:p14="http://schemas.microsoft.com/office/powerpoint/2010/main" val="2965469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13</a:t>
            </a:fld>
            <a:endParaRPr lang="en-US" dirty="0"/>
          </a:p>
        </p:txBody>
      </p:sp>
    </p:spTree>
    <p:extLst>
      <p:ext uri="{BB962C8B-B14F-4D97-AF65-F5344CB8AC3E}">
        <p14:creationId xmlns:p14="http://schemas.microsoft.com/office/powerpoint/2010/main" val="146677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D4BE571-1DA8-4D71-8B6E-FCF5084D14C2}" type="slidenum">
              <a:rPr lang="en-US" smtClean="0"/>
              <a:t>14</a:t>
            </a:fld>
            <a:endParaRPr lang="en-US" dirty="0"/>
          </a:p>
        </p:txBody>
      </p:sp>
    </p:spTree>
    <p:extLst>
      <p:ext uri="{BB962C8B-B14F-4D97-AF65-F5344CB8AC3E}">
        <p14:creationId xmlns:p14="http://schemas.microsoft.com/office/powerpoint/2010/main" val="41533029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2762">
              <a:defRPr/>
            </a:pPr>
            <a:endParaRPr lang="en-US" dirty="0"/>
          </a:p>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15</a:t>
            </a:fld>
            <a:endParaRPr lang="en-US" dirty="0"/>
          </a:p>
        </p:txBody>
      </p:sp>
    </p:spTree>
    <p:extLst>
      <p:ext uri="{BB962C8B-B14F-4D97-AF65-F5344CB8AC3E}">
        <p14:creationId xmlns:p14="http://schemas.microsoft.com/office/powerpoint/2010/main" val="4044404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16</a:t>
            </a:fld>
            <a:endParaRPr lang="en-US" dirty="0"/>
          </a:p>
        </p:txBody>
      </p:sp>
    </p:spTree>
    <p:extLst>
      <p:ext uri="{BB962C8B-B14F-4D97-AF65-F5344CB8AC3E}">
        <p14:creationId xmlns:p14="http://schemas.microsoft.com/office/powerpoint/2010/main" val="318278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Unrated</a:t>
            </a:r>
            <a:r>
              <a:rPr lang="en-US" baseline="0" dirty="0"/>
              <a:t> Offenders: 736</a:t>
            </a:r>
          </a:p>
          <a:p>
            <a:r>
              <a:rPr lang="en-US" baseline="0" dirty="0"/>
              <a:t>3.9% </a:t>
            </a:r>
            <a:endParaRPr lang="en-US" dirty="0"/>
          </a:p>
          <a:p>
            <a:endParaRPr lang="en-US" dirty="0"/>
          </a:p>
        </p:txBody>
      </p:sp>
      <p:sp>
        <p:nvSpPr>
          <p:cNvPr id="4" name="Slide Number Placeholder 3"/>
          <p:cNvSpPr>
            <a:spLocks noGrp="1"/>
          </p:cNvSpPr>
          <p:nvPr>
            <p:ph type="sldNum" sz="quarter" idx="10"/>
          </p:nvPr>
        </p:nvSpPr>
        <p:spPr/>
        <p:txBody>
          <a:bodyPr/>
          <a:lstStyle/>
          <a:p>
            <a:fld id="{FD4BE571-1DA8-4D71-8B6E-FCF5084D14C2}" type="slidenum">
              <a:rPr lang="en-US" smtClean="0"/>
              <a:t>17</a:t>
            </a:fld>
            <a:endParaRPr lang="en-US" dirty="0"/>
          </a:p>
        </p:txBody>
      </p:sp>
    </p:spTree>
    <p:extLst>
      <p:ext uri="{BB962C8B-B14F-4D97-AF65-F5344CB8AC3E}">
        <p14:creationId xmlns:p14="http://schemas.microsoft.com/office/powerpoint/2010/main" val="4073974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BF3FB33B-E154-4549-AF96-63791D4813FD}" type="datetime1">
              <a:rPr lang="en-US" smtClean="0"/>
              <a:t>9/5/2023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7144E9-22A8-436B-B7E0-EDE63E4B168A}" type="datetime1">
              <a:rPr lang="en-US" smtClean="0"/>
              <a:t>9/5/2023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07B2201-0674-4FB0-85AD-65D4D5CF42F5}" type="datetime1">
              <a:rPr lang="en-US" smtClean="0"/>
              <a:t>9/5/2023</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5752A5-98F7-4195-8A4A-A5752E4E6CE1}" type="datetime1">
              <a:rPr lang="en-US" smtClean="0"/>
              <a:t>9/5/2023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D843075-0A98-430B-805A-C3FFC19539B8}" type="datetime1">
              <a:rPr lang="en-US" smtClean="0"/>
              <a:t>9/5/2023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991DBD6-96B4-4F60-916A-8E1C27A0264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A903C97-7875-48DF-A2A7-8A14F798FABE}" type="datetime1">
              <a:rPr lang="en-US" smtClean="0"/>
              <a:t>9/5/2023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2DD42B5-5ACD-43C4-89E0-F72161F98D74}" type="datetime1">
              <a:rPr lang="en-US" smtClean="0"/>
              <a:t>9/5/2023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DAA7E51-B421-495D-A37A-CC37BA3097C9}" type="datetime1">
              <a:rPr lang="en-US" smtClean="0"/>
              <a:t>9/5/2023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9323-2B3D-4A88-8B07-BCF1FE1A6D7E}" type="datetime1">
              <a:rPr lang="en-US" smtClean="0"/>
              <a:t>9/5/2023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AD83FD6-58F8-4807-89B3-286467433160}" type="datetime1">
              <a:rPr lang="en-US" smtClean="0"/>
              <a:t>9/5/2023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991DBD6-96B4-4F60-916A-8E1C27A0264D}" type="slidenum">
              <a:rPr lang="en-US" smtClean="0"/>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a:t>Click icon to add picture</a:t>
            </a:r>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208C21B-7DDD-40CB-82E8-0A23BAA89817}" type="datetime1">
              <a:rPr lang="en-US" smtClean="0"/>
              <a:t>9/5/2023</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3991DBD6-96B4-4F60-916A-8E1C27A0264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63CDCD7-AE94-4297-89E2-D14BFDA942BC}" type="datetime1">
              <a:rPr lang="en-US" smtClean="0"/>
              <a:t>9/5/2023</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991DBD6-96B4-4F60-916A-8E1C27A0264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225" r:id="rId1"/>
    <p:sldLayoutId id="2147484226" r:id="rId2"/>
    <p:sldLayoutId id="2147484227" r:id="rId3"/>
    <p:sldLayoutId id="2147484228" r:id="rId4"/>
    <p:sldLayoutId id="2147484229" r:id="rId5"/>
    <p:sldLayoutId id="2147484230" r:id="rId6"/>
    <p:sldLayoutId id="2147484231" r:id="rId7"/>
    <p:sldLayoutId id="2147484232" r:id="rId8"/>
    <p:sldLayoutId id="2147484233" r:id="rId9"/>
    <p:sldLayoutId id="2147484234" r:id="rId10"/>
    <p:sldLayoutId id="2147484235"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app.leg.wa.gov/RCW/default.aspx?cite=9A.44.13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app.leg.wa.gov/rcw/default.aspx?cite=9A.44.132"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static99.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pp.leg.wa.gov/RCW/default.aspx?cite=4.24.550"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app.leg.wa.gov/rcw/default.aspx?cite=72.09.34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sopw.gov/en-US/Education/FactsStatistics#sexualabu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sheriffalerts.com/"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4.png"/><Relationship Id="rId5" Type="http://schemas.openxmlformats.org/officeDocument/2006/relationships/hyperlink" Target="http://www.communitynotification.com/cap_main.php?office=54488" TargetMode="External"/><Relationship Id="rId4" Type="http://schemas.openxmlformats.org/officeDocument/2006/relationships/hyperlink" Target="http://www.nsopw.gov/"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wasor.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app.leg.wa.gov/RCW/default.aspx?cite=9A.88.070" TargetMode="External"/><Relationship Id="rId3" Type="http://schemas.openxmlformats.org/officeDocument/2006/relationships/hyperlink" Target="http://app.leg.wa.gov/rcw/default.aspx?cite=9A.44.128" TargetMode="External"/><Relationship Id="rId7" Type="http://schemas.openxmlformats.org/officeDocument/2006/relationships/hyperlink" Target="http://app.leg.wa.gov/RCW/default.aspx?cite=9.68A.09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app.leg.wa.gov/RCW/default.aspx?cite=9A.40.100" TargetMode="External"/><Relationship Id="rId5" Type="http://schemas.openxmlformats.org/officeDocument/2006/relationships/hyperlink" Target="http://app.leg.wa.gov/RCW/default.aspx?cite=9A.44.096" TargetMode="External"/><Relationship Id="rId10" Type="http://schemas.openxmlformats.org/officeDocument/2006/relationships/hyperlink" Target="http://app.leg.wa.gov/RCW/default.aspx?cite=9A.28" TargetMode="External"/><Relationship Id="rId4" Type="http://schemas.openxmlformats.org/officeDocument/2006/relationships/hyperlink" Target="http://app.leg.wa.gov/RCW/default.aspx?cite=9.94A.030" TargetMode="External"/><Relationship Id="rId9" Type="http://schemas.openxmlformats.org/officeDocument/2006/relationships/hyperlink" Target="http://app.leg.wa.gov/RCW/default.aspx?cite=9A.88.08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247900"/>
            <a:ext cx="8229600" cy="1790700"/>
          </a:xfrm>
        </p:spPr>
        <p:txBody>
          <a:bodyPr>
            <a:normAutofit/>
          </a:bodyPr>
          <a:lstStyle/>
          <a:p>
            <a:pPr algn="ctr"/>
            <a:r>
              <a:rPr lang="en-US" b="1" dirty="0">
                <a:solidFill>
                  <a:schemeClr val="tx2"/>
                </a:solidFill>
                <a:effectLst>
                  <a:outerShdw blurRad="38100" dist="38100" dir="2700000" algn="tl">
                    <a:srgbClr val="000000">
                      <a:alpha val="43137"/>
                    </a:srgbClr>
                  </a:outerShdw>
                </a:effectLst>
                <a:latin typeface="Corbel Light" panose="020B0303020204020204" pitchFamily="34" charset="0"/>
              </a:rPr>
              <a:t>Sex Offender Registration and Community Notification Meeting</a:t>
            </a:r>
            <a:endParaRPr lang="en-US" dirty="0">
              <a:solidFill>
                <a:schemeClr val="tx2"/>
              </a:solidFill>
              <a:effectLst>
                <a:outerShdw blurRad="38100" dist="38100" dir="2700000" algn="tl">
                  <a:srgbClr val="000000">
                    <a:alpha val="43137"/>
                  </a:srgbClr>
                </a:outerShdw>
              </a:effectLst>
              <a:latin typeface="Corbel Light" panose="020B0303020204020204" pitchFamily="34" charset="0"/>
            </a:endParaRPr>
          </a:p>
        </p:txBody>
      </p:sp>
    </p:spTree>
    <p:extLst>
      <p:ext uri="{BB962C8B-B14F-4D97-AF65-F5344CB8AC3E}">
        <p14:creationId xmlns:p14="http://schemas.microsoft.com/office/powerpoint/2010/main" val="1359413230"/>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0FE7B-CD80-7C88-E636-3B6F9476217F}"/>
              </a:ext>
            </a:extLst>
          </p:cNvPr>
          <p:cNvSpPr>
            <a:spLocks noGrp="1"/>
          </p:cNvSpPr>
          <p:nvPr>
            <p:ph type="title"/>
          </p:nvPr>
        </p:nvSpPr>
        <p:spPr/>
        <p:txBody>
          <a:bodyPr/>
          <a:lstStyle/>
          <a:p>
            <a:r>
              <a:rPr lang="en-US" dirty="0"/>
              <a:t>How long does registration last? </a:t>
            </a:r>
          </a:p>
        </p:txBody>
      </p:sp>
      <p:sp>
        <p:nvSpPr>
          <p:cNvPr id="3" name="Content Placeholder 2">
            <a:extLst>
              <a:ext uri="{FF2B5EF4-FFF2-40B4-BE49-F238E27FC236}">
                <a16:creationId xmlns:a16="http://schemas.microsoft.com/office/drawing/2014/main" id="{D69BCA83-EEDC-47DC-39A5-FA6AE4C397F3}"/>
              </a:ext>
            </a:extLst>
          </p:cNvPr>
          <p:cNvSpPr>
            <a:spLocks noGrp="1"/>
          </p:cNvSpPr>
          <p:nvPr>
            <p:ph idx="1"/>
          </p:nvPr>
        </p:nvSpPr>
        <p:spPr/>
        <p:txBody>
          <a:bodyPr>
            <a:normAutofit fontScale="92500" lnSpcReduction="10000"/>
          </a:bodyPr>
          <a:lstStyle/>
          <a:p>
            <a:pPr marL="118872" indent="0">
              <a:buNone/>
            </a:pPr>
            <a:r>
              <a:rPr lang="en-US" dirty="0"/>
              <a:t>Adults: Class A = Lifetime; Class B = 15 years; Class C or gross misdemeanor = 10 years.  Those with more than 1 conviction or have been deemed to be a sexually violent predator under RCW 71.09 will have to register for lifetime regardless of the class. </a:t>
            </a:r>
          </a:p>
          <a:p>
            <a:pPr marL="118872" indent="0">
              <a:buNone/>
            </a:pPr>
            <a:endParaRPr lang="en-US" dirty="0"/>
          </a:p>
          <a:p>
            <a:pPr marL="118872" indent="0">
              <a:buNone/>
            </a:pPr>
            <a:r>
              <a:rPr lang="en-US" dirty="0"/>
              <a:t>Non-Adults: Age 15, 16 or 17 at the time of the offense registering as a result of a class A felony sex offense will register for 3 years; all others will register for 2 years.</a:t>
            </a:r>
          </a:p>
        </p:txBody>
      </p:sp>
      <p:sp>
        <p:nvSpPr>
          <p:cNvPr id="4" name="Slide Number Placeholder 3">
            <a:extLst>
              <a:ext uri="{FF2B5EF4-FFF2-40B4-BE49-F238E27FC236}">
                <a16:creationId xmlns:a16="http://schemas.microsoft.com/office/drawing/2014/main" id="{A0D5CB64-DB32-8EFD-A958-74CBF788CDF4}"/>
              </a:ext>
            </a:extLst>
          </p:cNvPr>
          <p:cNvSpPr>
            <a:spLocks noGrp="1"/>
          </p:cNvSpPr>
          <p:nvPr>
            <p:ph type="sldNum" sz="quarter" idx="12"/>
          </p:nvPr>
        </p:nvSpPr>
        <p:spPr/>
        <p:txBody>
          <a:bodyPr/>
          <a:lstStyle/>
          <a:p>
            <a:fld id="{3991DBD6-96B4-4F60-916A-8E1C27A0264D}" type="slidenum">
              <a:rPr lang="en-US" smtClean="0"/>
              <a:t>10</a:t>
            </a:fld>
            <a:endParaRPr lang="en-US" dirty="0"/>
          </a:p>
        </p:txBody>
      </p:sp>
    </p:spTree>
    <p:extLst>
      <p:ext uri="{BB962C8B-B14F-4D97-AF65-F5344CB8AC3E}">
        <p14:creationId xmlns:p14="http://schemas.microsoft.com/office/powerpoint/2010/main" val="1867044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are the registration requirements? </a:t>
            </a:r>
          </a:p>
        </p:txBody>
      </p:sp>
      <p:sp>
        <p:nvSpPr>
          <p:cNvPr id="3" name="Content Placeholder 2"/>
          <p:cNvSpPr>
            <a:spLocks noGrp="1"/>
          </p:cNvSpPr>
          <p:nvPr>
            <p:ph idx="1"/>
          </p:nvPr>
        </p:nvSpPr>
        <p:spPr/>
        <p:txBody>
          <a:bodyPr>
            <a:normAutofit fontScale="70000" lnSpcReduction="20000"/>
          </a:bodyPr>
          <a:lstStyle/>
          <a:p>
            <a:r>
              <a:rPr lang="en-US" dirty="0"/>
              <a:t>Offenders required to register must appear in person at the sheriff’s office in their county of residence, or if not a Washington resident, the county of the person’s school, employment or vocation or as otherwise required in </a:t>
            </a:r>
            <a:r>
              <a:rPr lang="en-US" dirty="0">
                <a:hlinkClick r:id="rId3"/>
              </a:rPr>
              <a:t>9A.44.130</a:t>
            </a:r>
            <a:r>
              <a:rPr lang="en-US" dirty="0"/>
              <a:t>. </a:t>
            </a:r>
          </a:p>
          <a:p>
            <a:endParaRPr lang="en-US" dirty="0"/>
          </a:p>
          <a:p>
            <a:r>
              <a:rPr lang="en-US" dirty="0"/>
              <a:t>The offender must provide: </a:t>
            </a:r>
          </a:p>
          <a:p>
            <a:pPr lvl="1"/>
            <a:r>
              <a:rPr lang="en-US" dirty="0"/>
              <a:t>name and any aliases used</a:t>
            </a:r>
          </a:p>
          <a:p>
            <a:pPr lvl="1"/>
            <a:r>
              <a:rPr lang="en-US" dirty="0"/>
              <a:t>the complete and accurate residential address or if lacking a fixed residence where he or she plans to stay</a:t>
            </a:r>
          </a:p>
          <a:p>
            <a:pPr lvl="1"/>
            <a:r>
              <a:rPr lang="en-US" dirty="0"/>
              <a:t>date and place of birth</a:t>
            </a:r>
          </a:p>
          <a:p>
            <a:pPr lvl="1"/>
            <a:r>
              <a:rPr lang="en-US" dirty="0"/>
              <a:t>place of employment</a:t>
            </a:r>
          </a:p>
          <a:p>
            <a:pPr lvl="1"/>
            <a:r>
              <a:rPr lang="en-US" dirty="0"/>
              <a:t>crime for which convicted, date and place of conviction</a:t>
            </a:r>
          </a:p>
          <a:p>
            <a:pPr lvl="1"/>
            <a:r>
              <a:rPr lang="en-US" dirty="0"/>
              <a:t>social security number</a:t>
            </a:r>
          </a:p>
          <a:p>
            <a:pPr lvl="1"/>
            <a:r>
              <a:rPr lang="en-US" dirty="0"/>
              <a:t>photograph and fingerprints</a:t>
            </a:r>
          </a:p>
        </p:txBody>
      </p:sp>
      <p:sp>
        <p:nvSpPr>
          <p:cNvPr id="4" name="Slide Number Placeholder 3"/>
          <p:cNvSpPr>
            <a:spLocks noGrp="1"/>
          </p:cNvSpPr>
          <p:nvPr>
            <p:ph type="sldNum" sz="quarter" idx="12"/>
          </p:nvPr>
        </p:nvSpPr>
        <p:spPr/>
        <p:txBody>
          <a:bodyPr/>
          <a:lstStyle/>
          <a:p>
            <a:fld id="{3991DBD6-96B4-4F60-916A-8E1C27A0264D}" type="slidenum">
              <a:rPr lang="en-US" smtClean="0"/>
              <a:t>11</a:t>
            </a:fld>
            <a:endParaRPr lang="en-US" dirty="0"/>
          </a:p>
        </p:txBody>
      </p:sp>
    </p:spTree>
    <p:extLst>
      <p:ext uri="{BB962C8B-B14F-4D97-AF65-F5344CB8AC3E}">
        <p14:creationId xmlns:p14="http://schemas.microsoft.com/office/powerpoint/2010/main" val="3424027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if an offender doesn’t register? </a:t>
            </a:r>
          </a:p>
        </p:txBody>
      </p:sp>
      <p:sp>
        <p:nvSpPr>
          <p:cNvPr id="5" name="Content Placeholder 4"/>
          <p:cNvSpPr>
            <a:spLocks noGrp="1"/>
          </p:cNvSpPr>
          <p:nvPr>
            <p:ph sz="half" idx="1"/>
          </p:nvPr>
        </p:nvSpPr>
        <p:spPr/>
        <p:txBody>
          <a:bodyPr/>
          <a:lstStyle/>
          <a:p>
            <a:r>
              <a:rPr lang="en-US" dirty="0"/>
              <a:t>Failure to register as sex offender or kidnapping offender</a:t>
            </a:r>
          </a:p>
          <a:p>
            <a:pPr marL="118872" indent="0">
              <a:buNone/>
            </a:pPr>
            <a:endParaRPr lang="en-US" dirty="0"/>
          </a:p>
          <a:p>
            <a:r>
              <a:rPr lang="en-US" dirty="0"/>
              <a:t>RCW </a:t>
            </a:r>
            <a:r>
              <a:rPr lang="en-US" dirty="0">
                <a:hlinkClick r:id="rId3"/>
              </a:rPr>
              <a:t>9A.44.132</a:t>
            </a:r>
            <a:endParaRPr lang="en-US" dirty="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12</a:t>
            </a:fld>
            <a:endParaRPr lang="en-US" dirty="0"/>
          </a:p>
        </p:txBody>
      </p:sp>
      <p:pic>
        <p:nvPicPr>
          <p:cNvPr id="1029" name="Picture 5" descr="C:\Users\jyoder\AppData\Local\Microsoft\Windows\Temporary Internet Files\Content.IE5\3QSNCNPI\handcuffs[1].png"/>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4716780" y="2134711"/>
            <a:ext cx="3901440" cy="3901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9986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risk level? </a:t>
            </a:r>
          </a:p>
        </p:txBody>
      </p:sp>
      <p:sp>
        <p:nvSpPr>
          <p:cNvPr id="3" name="Content Placeholder 2"/>
          <p:cNvSpPr>
            <a:spLocks noGrp="1"/>
          </p:cNvSpPr>
          <p:nvPr>
            <p:ph idx="1"/>
          </p:nvPr>
        </p:nvSpPr>
        <p:spPr/>
        <p:txBody>
          <a:bodyPr>
            <a:normAutofit/>
          </a:bodyPr>
          <a:lstStyle/>
          <a:p>
            <a:r>
              <a:rPr lang="en-US" dirty="0"/>
              <a:t>Risk levels refer to an individual offender’s risk to </a:t>
            </a:r>
            <a:r>
              <a:rPr lang="en-US" b="1" dirty="0"/>
              <a:t>sexually reoffend within the community at large</a:t>
            </a:r>
            <a:r>
              <a:rPr lang="en-US" dirty="0"/>
              <a:t>. </a:t>
            </a:r>
          </a:p>
          <a:p>
            <a:endParaRPr lang="en-US" dirty="0"/>
          </a:p>
          <a:p>
            <a:r>
              <a:rPr lang="en-US" dirty="0"/>
              <a:t>Risk levels are used to determine the level and scope of community notification. </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13</a:t>
            </a:fld>
            <a:endParaRPr lang="en-US" dirty="0"/>
          </a:p>
        </p:txBody>
      </p:sp>
    </p:spTree>
    <p:extLst>
      <p:ext uri="{BB962C8B-B14F-4D97-AF65-F5344CB8AC3E}">
        <p14:creationId xmlns:p14="http://schemas.microsoft.com/office/powerpoint/2010/main" val="3090055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risk level determined? </a:t>
            </a:r>
          </a:p>
        </p:txBody>
      </p:sp>
      <p:sp>
        <p:nvSpPr>
          <p:cNvPr id="3" name="Content Placeholder 2"/>
          <p:cNvSpPr>
            <a:spLocks noGrp="1"/>
          </p:cNvSpPr>
          <p:nvPr>
            <p:ph idx="1"/>
          </p:nvPr>
        </p:nvSpPr>
        <p:spPr/>
        <p:txBody>
          <a:bodyPr>
            <a:normAutofit fontScale="62500" lnSpcReduction="20000"/>
          </a:bodyPr>
          <a:lstStyle/>
          <a:p>
            <a:r>
              <a:rPr lang="en-US" dirty="0"/>
              <a:t>Risk levels are determined by taking into account several factors about the offender and the nature of his or her crime in order to determine possible risks to the general public. In Washington, we use the </a:t>
            </a:r>
            <a:r>
              <a:rPr lang="en-US" dirty="0">
                <a:hlinkClick r:id="rId3"/>
              </a:rPr>
              <a:t>Static 99R</a:t>
            </a:r>
            <a:r>
              <a:rPr lang="en-US" dirty="0"/>
              <a:t> to determine risk for adult offenders and the WSSORLC Tool for juvenile offenders. </a:t>
            </a:r>
          </a:p>
          <a:p>
            <a:r>
              <a:rPr lang="en-US" dirty="0"/>
              <a:t>RCW 4.24.550(6)(a) Law enforcement agencies responsible for registration and dissemination of information regarding offenders required to register under RCW 9A.44.130 shall assign a risk level classification to all offenders after consideration of: </a:t>
            </a:r>
          </a:p>
          <a:p>
            <a:pPr lvl="1"/>
            <a:r>
              <a:rPr lang="en-US" dirty="0"/>
              <a:t>(</a:t>
            </a:r>
            <a:r>
              <a:rPr lang="en-US" dirty="0" err="1"/>
              <a:t>i</a:t>
            </a:r>
            <a:r>
              <a:rPr lang="en-US" dirty="0"/>
              <a:t>)Any available risk level classifications provided by the department of corrections, the department of social and health services, and the indeterminate sentence review board; </a:t>
            </a:r>
          </a:p>
          <a:p>
            <a:pPr lvl="1"/>
            <a:r>
              <a:rPr lang="en-US" dirty="0"/>
              <a:t>(ii) the agency’s own application of a sex offender risk assessment tool; and </a:t>
            </a:r>
          </a:p>
          <a:p>
            <a:pPr lvl="1"/>
            <a:r>
              <a:rPr lang="en-US" dirty="0"/>
              <a:t>(iii) other information and </a:t>
            </a:r>
            <a:r>
              <a:rPr lang="en-US" b="1" dirty="0"/>
              <a:t>aggravating or mitigating </a:t>
            </a:r>
            <a:r>
              <a:rPr lang="en-US" dirty="0"/>
              <a:t>factors known to the agency and deemed rationally related to the risk posed by the offender to the community at large.</a:t>
            </a:r>
          </a:p>
        </p:txBody>
      </p:sp>
      <p:sp>
        <p:nvSpPr>
          <p:cNvPr id="4" name="Slide Number Placeholder 3"/>
          <p:cNvSpPr>
            <a:spLocks noGrp="1"/>
          </p:cNvSpPr>
          <p:nvPr>
            <p:ph type="sldNum" sz="quarter" idx="12"/>
          </p:nvPr>
        </p:nvSpPr>
        <p:spPr/>
        <p:txBody>
          <a:bodyPr/>
          <a:lstStyle/>
          <a:p>
            <a:fld id="{3991DBD6-96B4-4F60-916A-8E1C27A0264D}" type="slidenum">
              <a:rPr lang="en-US" smtClean="0"/>
              <a:t>14</a:t>
            </a:fld>
            <a:endParaRPr lang="en-US" dirty="0"/>
          </a:p>
        </p:txBody>
      </p:sp>
    </p:spTree>
    <p:extLst>
      <p:ext uri="{BB962C8B-B14F-4D97-AF65-F5344CB8AC3E}">
        <p14:creationId xmlns:p14="http://schemas.microsoft.com/office/powerpoint/2010/main" val="824153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I</a:t>
            </a:r>
          </a:p>
        </p:txBody>
      </p:sp>
      <p:sp>
        <p:nvSpPr>
          <p:cNvPr id="3" name="Content Placeholder 2"/>
          <p:cNvSpPr>
            <a:spLocks noGrp="1"/>
          </p:cNvSpPr>
          <p:nvPr>
            <p:ph idx="1"/>
          </p:nvPr>
        </p:nvSpPr>
        <p:spPr/>
        <p:txBody>
          <a:bodyPr>
            <a:normAutofit fontScale="77500" lnSpcReduction="20000"/>
          </a:bodyPr>
          <a:lstStyle/>
          <a:p>
            <a:r>
              <a:rPr lang="en-US" dirty="0"/>
              <a:t>Offenders are classified as </a:t>
            </a:r>
            <a:r>
              <a:rPr lang="en-US" b="1" u="sng" dirty="0"/>
              <a:t>level I offenders</a:t>
            </a:r>
            <a:r>
              <a:rPr lang="en-US" b="1" dirty="0"/>
              <a:t> </a:t>
            </a:r>
            <a:r>
              <a:rPr lang="en-US" dirty="0"/>
              <a:t>if his/her risk assessment and other factors indicate s/he is a low risk to sexually reoffend within the community at large.</a:t>
            </a:r>
          </a:p>
          <a:p>
            <a:endParaRPr lang="en-US" dirty="0"/>
          </a:p>
          <a:p>
            <a:r>
              <a:rPr lang="en-US" dirty="0"/>
              <a:t>Level I offenders </a:t>
            </a:r>
            <a:r>
              <a:rPr lang="en-US" i="1" u="sng" dirty="0"/>
              <a:t>are not</a:t>
            </a:r>
            <a:r>
              <a:rPr lang="en-US" i="1" dirty="0"/>
              <a:t> </a:t>
            </a:r>
            <a:r>
              <a:rPr lang="en-US" dirty="0"/>
              <a:t>published on the Washington State Sex Offender Registry. However, out of compliance and homeless level I offenders </a:t>
            </a:r>
            <a:r>
              <a:rPr lang="en-US" i="1" u="sng" dirty="0"/>
              <a:t>are</a:t>
            </a:r>
            <a:r>
              <a:rPr lang="en-US" i="1" dirty="0"/>
              <a:t> </a:t>
            </a:r>
            <a:r>
              <a:rPr lang="en-US" dirty="0"/>
              <a:t>published. For specific information on a level I offender contact local law enforcement. </a:t>
            </a:r>
          </a:p>
          <a:p>
            <a:endParaRPr lang="en-US" dirty="0"/>
          </a:p>
          <a:p>
            <a:r>
              <a:rPr lang="en-US" dirty="0">
                <a:solidFill>
                  <a:srgbClr val="FF0000"/>
                </a:solidFill>
              </a:rPr>
              <a:t>Please note:</a:t>
            </a:r>
            <a:r>
              <a:rPr lang="en-US" dirty="0"/>
              <a:t> roughly </a:t>
            </a:r>
            <a:r>
              <a:rPr lang="en-US" dirty="0">
                <a:solidFill>
                  <a:srgbClr val="FF0000"/>
                </a:solidFill>
              </a:rPr>
              <a:t>72%</a:t>
            </a:r>
            <a:r>
              <a:rPr lang="en-US" dirty="0"/>
              <a:t> of Registered Sex Offenders in Washington State are Level I offenders. Approximately  </a:t>
            </a:r>
            <a:r>
              <a:rPr lang="en-US" dirty="0">
                <a:solidFill>
                  <a:srgbClr val="FF0000"/>
                </a:solidFill>
              </a:rPr>
              <a:t>23% </a:t>
            </a:r>
            <a:r>
              <a:rPr lang="en-US" dirty="0"/>
              <a:t>of those are not compliant and published on the Registry.</a:t>
            </a:r>
          </a:p>
        </p:txBody>
      </p:sp>
      <p:sp>
        <p:nvSpPr>
          <p:cNvPr id="4" name="Slide Number Placeholder 3"/>
          <p:cNvSpPr>
            <a:spLocks noGrp="1"/>
          </p:cNvSpPr>
          <p:nvPr>
            <p:ph type="sldNum" sz="quarter" idx="12"/>
          </p:nvPr>
        </p:nvSpPr>
        <p:spPr/>
        <p:txBody>
          <a:bodyPr/>
          <a:lstStyle/>
          <a:p>
            <a:fld id="{3991DBD6-96B4-4F60-916A-8E1C27A0264D}" type="slidenum">
              <a:rPr lang="en-US" smtClean="0"/>
              <a:t>15</a:t>
            </a:fld>
            <a:endParaRPr lang="en-US" dirty="0"/>
          </a:p>
        </p:txBody>
      </p:sp>
    </p:spTree>
    <p:extLst>
      <p:ext uri="{BB962C8B-B14F-4D97-AF65-F5344CB8AC3E}">
        <p14:creationId xmlns:p14="http://schemas.microsoft.com/office/powerpoint/2010/main" val="262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II</a:t>
            </a:r>
          </a:p>
        </p:txBody>
      </p:sp>
      <p:sp>
        <p:nvSpPr>
          <p:cNvPr id="3" name="Content Placeholder 2"/>
          <p:cNvSpPr>
            <a:spLocks noGrp="1"/>
          </p:cNvSpPr>
          <p:nvPr>
            <p:ph idx="1"/>
          </p:nvPr>
        </p:nvSpPr>
        <p:spPr/>
        <p:txBody>
          <a:bodyPr>
            <a:normAutofit lnSpcReduction="10000"/>
          </a:bodyPr>
          <a:lstStyle/>
          <a:p>
            <a:r>
              <a:rPr lang="en-US" dirty="0"/>
              <a:t>Offenders are classified as </a:t>
            </a:r>
            <a:r>
              <a:rPr lang="en-US" b="1" u="sng" dirty="0"/>
              <a:t>level II offenders</a:t>
            </a:r>
            <a:r>
              <a:rPr lang="en-US" b="1" dirty="0"/>
              <a:t> </a:t>
            </a:r>
            <a:r>
              <a:rPr lang="en-US" dirty="0"/>
              <a:t>if his/her risk assessment and other factors indicate s/he is a moderate risk to sexually reoffend within the community at large. Level II offenders </a:t>
            </a:r>
            <a:r>
              <a:rPr lang="en-US" i="1" u="sng" dirty="0"/>
              <a:t>are</a:t>
            </a:r>
            <a:r>
              <a:rPr lang="en-US" dirty="0"/>
              <a:t> published on the Washington State Sex offender Registry. </a:t>
            </a:r>
          </a:p>
          <a:p>
            <a:endParaRPr lang="en-US" dirty="0"/>
          </a:p>
          <a:p>
            <a:r>
              <a:rPr lang="en-US" dirty="0">
                <a:solidFill>
                  <a:srgbClr val="FF0000"/>
                </a:solidFill>
              </a:rPr>
              <a:t>Please note:</a:t>
            </a:r>
            <a:r>
              <a:rPr lang="en-US" dirty="0"/>
              <a:t> roughly </a:t>
            </a:r>
            <a:r>
              <a:rPr lang="en-US" dirty="0">
                <a:solidFill>
                  <a:srgbClr val="FF0000"/>
                </a:solidFill>
              </a:rPr>
              <a:t>16%</a:t>
            </a:r>
            <a:r>
              <a:rPr lang="en-US" dirty="0"/>
              <a:t> of Registered Sex Offenders in Washington State are Level II offenders.</a:t>
            </a:r>
          </a:p>
        </p:txBody>
      </p:sp>
      <p:sp>
        <p:nvSpPr>
          <p:cNvPr id="4" name="Slide Number Placeholder 3"/>
          <p:cNvSpPr>
            <a:spLocks noGrp="1"/>
          </p:cNvSpPr>
          <p:nvPr>
            <p:ph type="sldNum" sz="quarter" idx="12"/>
          </p:nvPr>
        </p:nvSpPr>
        <p:spPr/>
        <p:txBody>
          <a:bodyPr/>
          <a:lstStyle/>
          <a:p>
            <a:fld id="{3991DBD6-96B4-4F60-916A-8E1C27A0264D}" type="slidenum">
              <a:rPr lang="en-US" smtClean="0"/>
              <a:t>16</a:t>
            </a:fld>
            <a:endParaRPr lang="en-US" dirty="0"/>
          </a:p>
        </p:txBody>
      </p:sp>
    </p:spTree>
    <p:extLst>
      <p:ext uri="{BB962C8B-B14F-4D97-AF65-F5344CB8AC3E}">
        <p14:creationId xmlns:p14="http://schemas.microsoft.com/office/powerpoint/2010/main" val="1427026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III </a:t>
            </a:r>
          </a:p>
        </p:txBody>
      </p:sp>
      <p:sp>
        <p:nvSpPr>
          <p:cNvPr id="3" name="Content Placeholder 2"/>
          <p:cNvSpPr>
            <a:spLocks noGrp="1"/>
          </p:cNvSpPr>
          <p:nvPr>
            <p:ph idx="1"/>
          </p:nvPr>
        </p:nvSpPr>
        <p:spPr/>
        <p:txBody>
          <a:bodyPr>
            <a:normAutofit lnSpcReduction="10000"/>
          </a:bodyPr>
          <a:lstStyle/>
          <a:p>
            <a:r>
              <a:rPr lang="en-US" dirty="0"/>
              <a:t>Offenders are classified as </a:t>
            </a:r>
            <a:r>
              <a:rPr lang="en-US" b="1" u="sng" dirty="0"/>
              <a:t>level III offenders</a:t>
            </a:r>
            <a:r>
              <a:rPr lang="en-US" dirty="0"/>
              <a:t> if his/her risk assessment and other factors indicate s/he is a high risk to sexually reoffend within the community at large. Level III offenders </a:t>
            </a:r>
            <a:r>
              <a:rPr lang="en-US" i="1" u="sng" dirty="0"/>
              <a:t>are</a:t>
            </a:r>
            <a:r>
              <a:rPr lang="en-US" dirty="0"/>
              <a:t> published on the Washington State Sex offender Registry. </a:t>
            </a:r>
          </a:p>
          <a:p>
            <a:endParaRPr lang="en-US" dirty="0"/>
          </a:p>
          <a:p>
            <a:r>
              <a:rPr lang="en-US" dirty="0">
                <a:solidFill>
                  <a:srgbClr val="FF0000"/>
                </a:solidFill>
              </a:rPr>
              <a:t>Please note:</a:t>
            </a:r>
            <a:r>
              <a:rPr lang="en-US" dirty="0"/>
              <a:t> roughly </a:t>
            </a:r>
            <a:r>
              <a:rPr lang="en-US" dirty="0">
                <a:solidFill>
                  <a:srgbClr val="FF0000"/>
                </a:solidFill>
              </a:rPr>
              <a:t>8%</a:t>
            </a:r>
            <a:r>
              <a:rPr lang="en-US" dirty="0"/>
              <a:t> of Registered Sex Offenders in Washington State are Level III offenders.</a:t>
            </a:r>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17</a:t>
            </a:fld>
            <a:endParaRPr lang="en-US" dirty="0"/>
          </a:p>
        </p:txBody>
      </p:sp>
    </p:spTree>
    <p:extLst>
      <p:ext uri="{BB962C8B-B14F-4D97-AF65-F5344CB8AC3E}">
        <p14:creationId xmlns:p14="http://schemas.microsoft.com/office/powerpoint/2010/main" val="1404247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Kidnapping Offenders </a:t>
            </a:r>
          </a:p>
        </p:txBody>
      </p:sp>
      <p:sp>
        <p:nvSpPr>
          <p:cNvPr id="3" name="Content Placeholder 2"/>
          <p:cNvSpPr>
            <a:spLocks noGrp="1"/>
          </p:cNvSpPr>
          <p:nvPr>
            <p:ph idx="1"/>
          </p:nvPr>
        </p:nvSpPr>
        <p:spPr/>
        <p:txBody>
          <a:bodyPr/>
          <a:lstStyle/>
          <a:p>
            <a:r>
              <a:rPr lang="en-US" dirty="0"/>
              <a:t>In 1997, Registration for Kidnapping and Unlawful Imprisonment were added to Sex Offender Registration Laws for those with minor victims and were not the offender’s child. </a:t>
            </a:r>
          </a:p>
          <a:p>
            <a:endParaRPr lang="en-US" dirty="0"/>
          </a:p>
          <a:p>
            <a:r>
              <a:rPr lang="en-US" dirty="0"/>
              <a:t>RCW </a:t>
            </a:r>
            <a:r>
              <a:rPr lang="en-US" dirty="0">
                <a:hlinkClick r:id="rId3"/>
              </a:rPr>
              <a:t>4.24.550(5)(a) </a:t>
            </a:r>
            <a:r>
              <a:rPr lang="en-US" dirty="0"/>
              <a:t>requires all kidnapping offenders be posted on the public website. </a:t>
            </a:r>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18</a:t>
            </a:fld>
            <a:endParaRPr lang="en-US" dirty="0"/>
          </a:p>
        </p:txBody>
      </p:sp>
    </p:spTree>
    <p:extLst>
      <p:ext uri="{BB962C8B-B14F-4D97-AF65-F5344CB8AC3E}">
        <p14:creationId xmlns:p14="http://schemas.microsoft.com/office/powerpoint/2010/main" val="1504897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End of Sentence Review Committee</a:t>
            </a:r>
          </a:p>
        </p:txBody>
      </p:sp>
      <p:sp>
        <p:nvSpPr>
          <p:cNvPr id="3" name="Content Placeholder 2"/>
          <p:cNvSpPr>
            <a:spLocks noGrp="1"/>
          </p:cNvSpPr>
          <p:nvPr>
            <p:ph idx="1"/>
          </p:nvPr>
        </p:nvSpPr>
        <p:spPr/>
        <p:txBody>
          <a:bodyPr>
            <a:normAutofit fontScale="92500" lnSpcReduction="20000"/>
          </a:bodyPr>
          <a:lstStyle/>
          <a:p>
            <a:r>
              <a:rPr lang="en-US" dirty="0"/>
              <a:t>RCW </a:t>
            </a:r>
            <a:r>
              <a:rPr lang="en-US" dirty="0">
                <a:hlinkClick r:id="rId3"/>
              </a:rPr>
              <a:t>72.09.345</a:t>
            </a:r>
            <a:r>
              <a:rPr lang="en-US" dirty="0"/>
              <a:t> requires an “End of Sentence Review Committee” to review every sex offender prior to release from confinement in a state facility. </a:t>
            </a:r>
          </a:p>
          <a:p>
            <a:endParaRPr lang="en-US" dirty="0"/>
          </a:p>
          <a:p>
            <a:r>
              <a:rPr lang="en-US" dirty="0"/>
              <a:t>The End of Sentence Review Committee makes level recommendations to Law Enforcement and additional agency referrals upon release. </a:t>
            </a:r>
          </a:p>
          <a:p>
            <a:pPr marL="118872" indent="0">
              <a:buNone/>
            </a:pPr>
            <a:endParaRPr lang="en-US" dirty="0"/>
          </a:p>
          <a:p>
            <a:r>
              <a:rPr lang="en-US" dirty="0"/>
              <a:t>The End of Sentence Review Committee reviews over 1,000 cases prior to release every year. </a:t>
            </a:r>
          </a:p>
          <a:p>
            <a:endParaRPr lang="en-US" dirty="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19</a:t>
            </a:fld>
            <a:endParaRPr lang="en-US" dirty="0"/>
          </a:p>
        </p:txBody>
      </p:sp>
    </p:spTree>
    <p:extLst>
      <p:ext uri="{BB962C8B-B14F-4D97-AF65-F5344CB8AC3E}">
        <p14:creationId xmlns:p14="http://schemas.microsoft.com/office/powerpoint/2010/main" val="4000382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52728"/>
          </a:xfrm>
        </p:spPr>
        <p:txBody>
          <a:bodyPr>
            <a:normAutofit/>
          </a:bodyPr>
          <a:lstStyle/>
          <a:p>
            <a:pPr algn="ctr"/>
            <a:r>
              <a:rPr lang="en-US" b="1"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rPr>
              <a:t>Who are the Sex Offenders?</a:t>
            </a:r>
            <a:endParaRPr lang="en-US"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57200" y="2240280"/>
            <a:ext cx="8229600" cy="3627120"/>
          </a:xfrm>
        </p:spPr>
        <p:txBody>
          <a:bodyPr>
            <a:normAutofit fontScale="77500" lnSpcReduction="20000"/>
          </a:bodyPr>
          <a:lstStyle/>
          <a:p>
            <a:pPr marL="118872" indent="0">
              <a:buNone/>
            </a:pPr>
            <a:r>
              <a:rPr lang="en-US" dirty="0">
                <a:latin typeface="Corbel" panose="020B0503020204020204" pitchFamily="34" charset="0"/>
              </a:rPr>
              <a:t>Sex offense statistics from the NSOPW: </a:t>
            </a:r>
          </a:p>
          <a:p>
            <a:r>
              <a:rPr lang="en-US" dirty="0">
                <a:latin typeface="Corbel" panose="020B0503020204020204" pitchFamily="34" charset="0"/>
              </a:rPr>
              <a:t>An estimated 60% of perpetrators of sexual abuse are known to the child but are not family members, e.g. family friends, babysitters, child care providers, neighbors, etc.</a:t>
            </a:r>
          </a:p>
          <a:p>
            <a:r>
              <a:rPr lang="en-US" dirty="0">
                <a:latin typeface="Corbel" panose="020B0503020204020204" pitchFamily="34" charset="0"/>
              </a:rPr>
              <a:t>About 30% of perpetrators of child sexual abuse are family members.</a:t>
            </a:r>
          </a:p>
          <a:p>
            <a:r>
              <a:rPr lang="en-US" dirty="0">
                <a:latin typeface="Corbel" panose="020B0503020204020204" pitchFamily="34" charset="0"/>
              </a:rPr>
              <a:t>Only about 10% of perpetrators of child sexual abuse are strangers to the child. </a:t>
            </a:r>
          </a:p>
          <a:p>
            <a:r>
              <a:rPr lang="en-US" dirty="0">
                <a:latin typeface="Corbel" panose="020B0503020204020204" pitchFamily="34" charset="0"/>
              </a:rPr>
              <a:t>Approximately 30% of sexual assault cases are ever reported to authorities</a:t>
            </a:r>
          </a:p>
        </p:txBody>
      </p:sp>
      <p:sp>
        <p:nvSpPr>
          <p:cNvPr id="4" name="TextBox 3"/>
          <p:cNvSpPr txBox="1"/>
          <p:nvPr/>
        </p:nvSpPr>
        <p:spPr>
          <a:xfrm>
            <a:off x="609600" y="5715000"/>
            <a:ext cx="7696200" cy="646331"/>
          </a:xfrm>
          <a:prstGeom prst="rect">
            <a:avLst/>
          </a:prstGeom>
          <a:noFill/>
        </p:spPr>
        <p:txBody>
          <a:bodyPr wrap="square" rtlCol="0">
            <a:spAutoFit/>
          </a:bodyPr>
          <a:lstStyle/>
          <a:p>
            <a:r>
              <a:rPr lang="en-US" dirty="0"/>
              <a:t>For more statistics on sexual abuse please visit: </a:t>
            </a:r>
            <a:r>
              <a:rPr lang="en-US" dirty="0">
                <a:hlinkClick r:id="rId2"/>
              </a:rPr>
              <a:t>https://www.nsopw.gov/en-US/Education/FactsStatistics#sexualabuse</a:t>
            </a:r>
            <a:r>
              <a:rPr lang="en-US" dirty="0"/>
              <a:t> </a:t>
            </a:r>
          </a:p>
        </p:txBody>
      </p:sp>
    </p:spTree>
    <p:extLst>
      <p:ext uri="{BB962C8B-B14F-4D97-AF65-F5344CB8AC3E}">
        <p14:creationId xmlns:p14="http://schemas.microsoft.com/office/powerpoint/2010/main" val="4286236319"/>
      </p:ext>
    </p:extLst>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Sexually Violent Predators </a:t>
            </a:r>
          </a:p>
        </p:txBody>
      </p:sp>
      <p:sp>
        <p:nvSpPr>
          <p:cNvPr id="3" name="Content Placeholder 2"/>
          <p:cNvSpPr>
            <a:spLocks noGrp="1"/>
          </p:cNvSpPr>
          <p:nvPr>
            <p:ph idx="1"/>
          </p:nvPr>
        </p:nvSpPr>
        <p:spPr/>
        <p:txBody>
          <a:bodyPr>
            <a:normAutofit fontScale="77500" lnSpcReduction="20000"/>
          </a:bodyPr>
          <a:lstStyle/>
          <a:p>
            <a:endParaRPr lang="en-US" dirty="0"/>
          </a:p>
          <a:p>
            <a:r>
              <a:rPr lang="en-US" dirty="0"/>
              <a:t>A sexually violent predator is a person who has been convicted or charged with a sexually violent offense and who suffers from a mental abnormality or personality disorder which makes them likely to engage in predatory acts of sexual violence if not confined in a secure facility.</a:t>
            </a:r>
          </a:p>
          <a:p>
            <a:pPr marL="118872" indent="0">
              <a:buNone/>
            </a:pPr>
            <a:endParaRPr lang="en-US" dirty="0"/>
          </a:p>
          <a:p>
            <a:endParaRPr lang="en-US" dirty="0"/>
          </a:p>
          <a:p>
            <a:r>
              <a:rPr lang="en-US" dirty="0"/>
              <a:t>If the End of Sentence Review Committee finds that an individual appears to meet the legal definition of a sexually violent predator, a referral is made to the prosecutor for possible civil commitment under RCW 71.09 and then evaluated to determine if the individual actually meets criteria for commitment.</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20</a:t>
            </a:fld>
            <a:endParaRPr lang="en-US" dirty="0"/>
          </a:p>
        </p:txBody>
      </p:sp>
    </p:spTree>
    <p:extLst>
      <p:ext uri="{BB962C8B-B14F-4D97-AF65-F5344CB8AC3E}">
        <p14:creationId xmlns:p14="http://schemas.microsoft.com/office/powerpoint/2010/main" val="1746651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71.09.096 Less Restrictive Alternatives</a:t>
            </a:r>
          </a:p>
        </p:txBody>
      </p:sp>
      <p:sp>
        <p:nvSpPr>
          <p:cNvPr id="3" name="Content Placeholder 2"/>
          <p:cNvSpPr>
            <a:spLocks noGrp="1"/>
          </p:cNvSpPr>
          <p:nvPr>
            <p:ph idx="1"/>
          </p:nvPr>
        </p:nvSpPr>
        <p:spPr/>
        <p:txBody>
          <a:bodyPr>
            <a:normAutofit fontScale="85000" lnSpcReduction="10000"/>
          </a:bodyPr>
          <a:lstStyle/>
          <a:p>
            <a:r>
              <a:rPr lang="en-US" dirty="0"/>
              <a:t>Courts or a jury determine if a conditional release to LRA is in the best interest of the person and includes conditions that adequately protect the community. </a:t>
            </a:r>
          </a:p>
          <a:p>
            <a:r>
              <a:rPr lang="en-US" dirty="0"/>
              <a:t>DOC is court ordered to investigate any LRA address proposals and recommend additional conditions. DOC cannot approve or deny </a:t>
            </a:r>
            <a:r>
              <a:rPr lang="en-US"/>
              <a:t>these proposals.</a:t>
            </a:r>
            <a:endParaRPr lang="en-US" dirty="0"/>
          </a:p>
          <a:p>
            <a:r>
              <a:rPr lang="en-US" dirty="0"/>
              <a:t>Court imposes the conditions in a conditional release order.  This also orders DOC to supervise and participate in a transition team specific to the offender (TT includes: DOC, DSHS and the treatment provider)</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21</a:t>
            </a:fld>
            <a:endParaRPr lang="en-US" dirty="0"/>
          </a:p>
        </p:txBody>
      </p:sp>
    </p:spTree>
    <p:extLst>
      <p:ext uri="{BB962C8B-B14F-4D97-AF65-F5344CB8AC3E}">
        <p14:creationId xmlns:p14="http://schemas.microsoft.com/office/powerpoint/2010/main" val="2771644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Commitment Center</a:t>
            </a:r>
          </a:p>
        </p:txBody>
      </p:sp>
      <p:sp>
        <p:nvSpPr>
          <p:cNvPr id="10" name="Content Placeholder 9"/>
          <p:cNvSpPr>
            <a:spLocks noGrp="1"/>
          </p:cNvSpPr>
          <p:nvPr>
            <p:ph sz="half" idx="1"/>
          </p:nvPr>
        </p:nvSpPr>
        <p:spPr/>
        <p:txBody>
          <a:bodyPr>
            <a:normAutofit lnSpcReduction="10000"/>
          </a:bodyPr>
          <a:lstStyle/>
          <a:p>
            <a:pPr marL="118872" indent="0">
              <a:buNone/>
            </a:pPr>
            <a:r>
              <a:rPr lang="en-US" dirty="0"/>
              <a:t>The Department of Social and Health Services (DSHS) operates Special Commitment Center (SCC) programs that provide specialized mental health treatment for civilly committed sex offenders who have completed their prison sentences.</a:t>
            </a:r>
          </a:p>
        </p:txBody>
      </p:sp>
      <p:pic>
        <p:nvPicPr>
          <p:cNvPr id="13" name="Content Placeholder 12"/>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2871894"/>
            <a:ext cx="4038600" cy="2427074"/>
          </a:xfrm>
          <a:ln>
            <a:solidFill>
              <a:schemeClr val="tx2">
                <a:lumMod val="60000"/>
                <a:lumOff val="40000"/>
              </a:schemeClr>
            </a:solidFill>
          </a:ln>
        </p:spPr>
      </p:pic>
      <p:sp>
        <p:nvSpPr>
          <p:cNvPr id="4" name="Slide Number Placeholder 3"/>
          <p:cNvSpPr>
            <a:spLocks noGrp="1"/>
          </p:cNvSpPr>
          <p:nvPr>
            <p:ph type="sldNum" sz="quarter" idx="12"/>
          </p:nvPr>
        </p:nvSpPr>
        <p:spPr/>
        <p:txBody>
          <a:bodyPr/>
          <a:lstStyle/>
          <a:p>
            <a:fld id="{3991DBD6-96B4-4F60-916A-8E1C27A0264D}" type="slidenum">
              <a:rPr lang="en-US" smtClean="0"/>
              <a:t>22</a:t>
            </a:fld>
            <a:endParaRPr lang="en-US" dirty="0"/>
          </a:p>
        </p:txBody>
      </p:sp>
    </p:spTree>
    <p:extLst>
      <p:ext uri="{BB962C8B-B14F-4D97-AF65-F5344CB8AC3E}">
        <p14:creationId xmlns:p14="http://schemas.microsoft.com/office/powerpoint/2010/main" val="2890930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Community Notification Methods </a:t>
            </a:r>
          </a:p>
        </p:txBody>
      </p:sp>
      <p:sp>
        <p:nvSpPr>
          <p:cNvPr id="3" name="Content Placeholder 2"/>
          <p:cNvSpPr>
            <a:spLocks noGrp="1"/>
          </p:cNvSpPr>
          <p:nvPr>
            <p:ph idx="1"/>
          </p:nvPr>
        </p:nvSpPr>
        <p:spPr/>
        <p:txBody>
          <a:bodyPr/>
          <a:lstStyle/>
          <a:p>
            <a:r>
              <a:rPr lang="en-US" dirty="0"/>
              <a:t>Sex Offender Public Websites</a:t>
            </a:r>
          </a:p>
          <a:p>
            <a:endParaRPr lang="en-US" dirty="0"/>
          </a:p>
          <a:p>
            <a:r>
              <a:rPr lang="en-US" dirty="0"/>
              <a:t>Notification Flyers / Post Cards</a:t>
            </a:r>
          </a:p>
          <a:p>
            <a:endParaRPr lang="en-US" dirty="0"/>
          </a:p>
          <a:p>
            <a:r>
              <a:rPr lang="en-US" dirty="0"/>
              <a:t>Community Education Forums </a:t>
            </a:r>
          </a:p>
          <a:p>
            <a:endParaRPr lang="en-US" dirty="0"/>
          </a:p>
          <a:p>
            <a:r>
              <a:rPr lang="en-US" dirty="0"/>
              <a:t>Media Releases</a:t>
            </a:r>
          </a:p>
        </p:txBody>
      </p:sp>
      <p:sp>
        <p:nvSpPr>
          <p:cNvPr id="4" name="Slide Number Placeholder 3"/>
          <p:cNvSpPr>
            <a:spLocks noGrp="1"/>
          </p:cNvSpPr>
          <p:nvPr>
            <p:ph type="sldNum" sz="quarter" idx="12"/>
          </p:nvPr>
        </p:nvSpPr>
        <p:spPr/>
        <p:txBody>
          <a:bodyPr/>
          <a:lstStyle/>
          <a:p>
            <a:fld id="{3991DBD6-96B4-4F60-916A-8E1C27A0264D}" type="slidenum">
              <a:rPr lang="en-US" smtClean="0"/>
              <a:t>23</a:t>
            </a:fld>
            <a:endParaRPr lang="en-US" dirty="0"/>
          </a:p>
        </p:txBody>
      </p:sp>
    </p:spTree>
    <p:extLst>
      <p:ext uri="{BB962C8B-B14F-4D97-AF65-F5344CB8AC3E}">
        <p14:creationId xmlns:p14="http://schemas.microsoft.com/office/powerpoint/2010/main" val="391607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Sex Offender Public Websites</a:t>
            </a:r>
          </a:p>
        </p:txBody>
      </p:sp>
      <p:sp>
        <p:nvSpPr>
          <p:cNvPr id="3" name="Content Placeholder 2"/>
          <p:cNvSpPr>
            <a:spLocks noGrp="1"/>
          </p:cNvSpPr>
          <p:nvPr>
            <p:ph sz="half" idx="1"/>
          </p:nvPr>
        </p:nvSpPr>
        <p:spPr/>
        <p:txBody>
          <a:bodyPr>
            <a:normAutofit/>
          </a:bodyPr>
          <a:lstStyle/>
          <a:p>
            <a:r>
              <a:rPr lang="en-US" dirty="0"/>
              <a:t>Washington State: </a:t>
            </a:r>
            <a:r>
              <a:rPr lang="en-US" dirty="0">
                <a:hlinkClick r:id="rId3"/>
              </a:rPr>
              <a:t>www.sheriffalerts.com</a:t>
            </a:r>
            <a:endParaRPr lang="en-US" dirty="0"/>
          </a:p>
          <a:p>
            <a:endParaRPr lang="en-US" dirty="0"/>
          </a:p>
          <a:p>
            <a:r>
              <a:rPr lang="en-US" dirty="0"/>
              <a:t>National: </a:t>
            </a:r>
            <a:r>
              <a:rPr lang="en-US" dirty="0">
                <a:hlinkClick r:id="rId4"/>
              </a:rPr>
              <a:t>www.nsopw.gov</a:t>
            </a:r>
            <a:r>
              <a:rPr lang="en-US" dirty="0"/>
              <a:t> </a:t>
            </a:r>
          </a:p>
          <a:p>
            <a:pPr lvl="1"/>
            <a:r>
              <a:rPr lang="en-US" dirty="0"/>
              <a:t>The WA website feeds directly into the National website. </a:t>
            </a:r>
          </a:p>
          <a:p>
            <a:endParaRPr lang="en-US" dirty="0"/>
          </a:p>
          <a:p>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24</a:t>
            </a:fld>
            <a:endParaRPr lang="en-US" dirty="0"/>
          </a:p>
        </p:txBody>
      </p:sp>
      <p:pic>
        <p:nvPicPr>
          <p:cNvPr id="7" name="Picture 6">
            <a:hlinkClick r:id="rId5"/>
          </p:cNvPr>
          <p:cNvPicPr>
            <a:picLocks noChangeAspect="1"/>
          </p:cNvPicPr>
          <p:nvPr/>
        </p:nvPicPr>
        <p:blipFill>
          <a:blip r:embed="rId6"/>
          <a:stretch>
            <a:fillRect/>
          </a:stretch>
        </p:blipFill>
        <p:spPr>
          <a:xfrm>
            <a:off x="4151613" y="2971800"/>
            <a:ext cx="4543425" cy="3217801"/>
          </a:xfrm>
          <a:prstGeom prst="rect">
            <a:avLst/>
          </a:prstGeom>
        </p:spPr>
      </p:pic>
    </p:spTree>
    <p:extLst>
      <p:ext uri="{BB962C8B-B14F-4D97-AF65-F5344CB8AC3E}">
        <p14:creationId xmlns:p14="http://schemas.microsoft.com/office/powerpoint/2010/main" val="13912359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on the Website? </a:t>
            </a:r>
          </a:p>
        </p:txBody>
      </p:sp>
      <p:sp>
        <p:nvSpPr>
          <p:cNvPr id="3" name="Text Placeholder 2"/>
          <p:cNvSpPr>
            <a:spLocks noGrp="1"/>
          </p:cNvSpPr>
          <p:nvPr>
            <p:ph type="body" idx="1"/>
          </p:nvPr>
        </p:nvSpPr>
        <p:spPr/>
        <p:txBody>
          <a:bodyPr/>
          <a:lstStyle/>
          <a:p>
            <a:r>
              <a:rPr lang="en-US" u="sng" dirty="0"/>
              <a:t>On the web</a:t>
            </a:r>
          </a:p>
        </p:txBody>
      </p:sp>
      <p:sp>
        <p:nvSpPr>
          <p:cNvPr id="5" name="Text Placeholder 4"/>
          <p:cNvSpPr>
            <a:spLocks noGrp="1"/>
          </p:cNvSpPr>
          <p:nvPr>
            <p:ph type="body" sz="quarter" idx="3"/>
          </p:nvPr>
        </p:nvSpPr>
        <p:spPr/>
        <p:txBody>
          <a:bodyPr/>
          <a:lstStyle/>
          <a:p>
            <a:r>
              <a:rPr lang="en-US" u="sng" dirty="0"/>
              <a:t>Not on the web</a:t>
            </a:r>
          </a:p>
        </p:txBody>
      </p:sp>
      <p:sp>
        <p:nvSpPr>
          <p:cNvPr id="6" name="Content Placeholder 5"/>
          <p:cNvSpPr>
            <a:spLocks noGrp="1"/>
          </p:cNvSpPr>
          <p:nvPr>
            <p:ph sz="quarter" idx="4"/>
          </p:nvPr>
        </p:nvSpPr>
        <p:spPr/>
        <p:txBody>
          <a:bodyPr>
            <a:normAutofit lnSpcReduction="10000"/>
          </a:bodyPr>
          <a:lstStyle/>
          <a:p>
            <a:r>
              <a:rPr lang="en-US" dirty="0"/>
              <a:t>Specific Victim Information</a:t>
            </a:r>
          </a:p>
          <a:p>
            <a:endParaRPr lang="en-US" dirty="0"/>
          </a:p>
          <a:p>
            <a:r>
              <a:rPr lang="en-US" dirty="0"/>
              <a:t>Level I Offenders*</a:t>
            </a:r>
          </a:p>
          <a:p>
            <a:endParaRPr lang="en-US" dirty="0"/>
          </a:p>
          <a:p>
            <a:r>
              <a:rPr lang="en-US" dirty="0"/>
              <a:t>Exact Addresses</a:t>
            </a:r>
          </a:p>
          <a:p>
            <a:endParaRPr lang="en-US" dirty="0"/>
          </a:p>
          <a:p>
            <a:r>
              <a:rPr lang="en-US" dirty="0"/>
              <a:t>Employment Details</a:t>
            </a:r>
          </a:p>
          <a:p>
            <a:endParaRPr lang="en-US" dirty="0"/>
          </a:p>
          <a:p>
            <a:r>
              <a:rPr lang="en-US" dirty="0"/>
              <a:t>Social Security #’s </a:t>
            </a:r>
          </a:p>
          <a:p>
            <a:endParaRPr lang="en-US" dirty="0"/>
          </a:p>
          <a:p>
            <a:r>
              <a:rPr lang="en-US" dirty="0"/>
              <a:t>Specific DOBs </a:t>
            </a:r>
          </a:p>
        </p:txBody>
      </p:sp>
      <p:sp>
        <p:nvSpPr>
          <p:cNvPr id="4" name="Slide Number Placeholder 3"/>
          <p:cNvSpPr>
            <a:spLocks noGrp="1"/>
          </p:cNvSpPr>
          <p:nvPr>
            <p:ph type="sldNum" sz="quarter" idx="12"/>
          </p:nvPr>
        </p:nvSpPr>
        <p:spPr/>
        <p:txBody>
          <a:bodyPr/>
          <a:lstStyle/>
          <a:p>
            <a:fld id="{3991DBD6-96B4-4F60-916A-8E1C27A0264D}" type="slidenum">
              <a:rPr lang="en-US" smtClean="0"/>
              <a:t>25</a:t>
            </a:fld>
            <a:endParaRPr lang="en-US" dirty="0"/>
          </a:p>
        </p:txBody>
      </p:sp>
      <p:sp>
        <p:nvSpPr>
          <p:cNvPr id="7" name="Content Placeholder 6"/>
          <p:cNvSpPr>
            <a:spLocks noGrp="1"/>
          </p:cNvSpPr>
          <p:nvPr>
            <p:ph sz="half" idx="2"/>
          </p:nvPr>
        </p:nvSpPr>
        <p:spPr/>
        <p:txBody>
          <a:bodyPr/>
          <a:lstStyle/>
          <a:p>
            <a:r>
              <a:rPr lang="en-US" dirty="0"/>
              <a:t>Name</a:t>
            </a:r>
          </a:p>
          <a:p>
            <a:endParaRPr lang="en-US" dirty="0"/>
          </a:p>
          <a:p>
            <a:r>
              <a:rPr lang="en-US" dirty="0"/>
              <a:t>Relevant criminal convictions</a:t>
            </a:r>
          </a:p>
          <a:p>
            <a:endParaRPr lang="en-US" dirty="0"/>
          </a:p>
          <a:p>
            <a:r>
              <a:rPr lang="en-US" dirty="0"/>
              <a:t>Address by hundred block</a:t>
            </a:r>
          </a:p>
          <a:p>
            <a:endParaRPr lang="en-US" dirty="0"/>
          </a:p>
          <a:p>
            <a:r>
              <a:rPr lang="en-US" dirty="0"/>
              <a:t>Physical description </a:t>
            </a:r>
          </a:p>
          <a:p>
            <a:endParaRPr lang="en-US" dirty="0"/>
          </a:p>
          <a:p>
            <a:r>
              <a:rPr lang="en-US" dirty="0"/>
              <a:t>Photograph</a:t>
            </a:r>
          </a:p>
        </p:txBody>
      </p:sp>
    </p:spTree>
    <p:extLst>
      <p:ext uri="{BB962C8B-B14F-4D97-AF65-F5344CB8AC3E}">
        <p14:creationId xmlns:p14="http://schemas.microsoft.com/office/powerpoint/2010/main" val="3480368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Community Forums &amp; </a:t>
            </a:r>
            <a:br>
              <a:rPr lang="en-US" dirty="0"/>
            </a:br>
            <a:r>
              <a:rPr lang="en-US" dirty="0"/>
              <a:t>Media Releases</a:t>
            </a:r>
          </a:p>
        </p:txBody>
      </p:sp>
      <p:sp>
        <p:nvSpPr>
          <p:cNvPr id="8" name="Text Placeholder 7"/>
          <p:cNvSpPr>
            <a:spLocks noGrp="1"/>
          </p:cNvSpPr>
          <p:nvPr>
            <p:ph type="body" idx="1"/>
          </p:nvPr>
        </p:nvSpPr>
        <p:spPr/>
        <p:txBody>
          <a:bodyPr/>
          <a:lstStyle/>
          <a:p>
            <a:r>
              <a:rPr lang="en-US" u="sng" dirty="0"/>
              <a:t>Community forums</a:t>
            </a:r>
          </a:p>
        </p:txBody>
      </p:sp>
      <p:sp>
        <p:nvSpPr>
          <p:cNvPr id="3" name="Content Placeholder 2"/>
          <p:cNvSpPr>
            <a:spLocks noGrp="1"/>
          </p:cNvSpPr>
          <p:nvPr>
            <p:ph sz="half" idx="2"/>
          </p:nvPr>
        </p:nvSpPr>
        <p:spPr/>
        <p:txBody>
          <a:bodyPr/>
          <a:lstStyle/>
          <a:p>
            <a:r>
              <a:rPr lang="en-US" sz="3600" dirty="0"/>
              <a:t>Education! </a:t>
            </a:r>
          </a:p>
          <a:p>
            <a:r>
              <a:rPr lang="en-US" sz="4400" dirty="0"/>
              <a:t>Education!</a:t>
            </a:r>
          </a:p>
          <a:p>
            <a:r>
              <a:rPr lang="en-US" sz="5400" dirty="0"/>
              <a:t>Education!</a:t>
            </a:r>
          </a:p>
          <a:p>
            <a:endParaRPr lang="en-US" sz="5400" dirty="0"/>
          </a:p>
          <a:p>
            <a:endParaRPr lang="en-US" sz="5400" dirty="0"/>
          </a:p>
        </p:txBody>
      </p:sp>
      <p:sp>
        <p:nvSpPr>
          <p:cNvPr id="9" name="Text Placeholder 8"/>
          <p:cNvSpPr>
            <a:spLocks noGrp="1"/>
          </p:cNvSpPr>
          <p:nvPr>
            <p:ph type="body" sz="quarter" idx="3"/>
          </p:nvPr>
        </p:nvSpPr>
        <p:spPr/>
        <p:txBody>
          <a:bodyPr/>
          <a:lstStyle/>
          <a:p>
            <a:r>
              <a:rPr lang="en-US" u="sng" dirty="0"/>
              <a:t>Media releases</a:t>
            </a:r>
          </a:p>
        </p:txBody>
      </p:sp>
      <p:sp>
        <p:nvSpPr>
          <p:cNvPr id="10" name="Content Placeholder 9"/>
          <p:cNvSpPr>
            <a:spLocks noGrp="1"/>
          </p:cNvSpPr>
          <p:nvPr>
            <p:ph sz="quarter" idx="4"/>
          </p:nvPr>
        </p:nvSpPr>
        <p:spPr/>
        <p:txBody>
          <a:bodyPr/>
          <a:lstStyle/>
          <a:p>
            <a:r>
              <a:rPr lang="en-US" dirty="0"/>
              <a:t>Print Media</a:t>
            </a:r>
          </a:p>
          <a:p>
            <a:endParaRPr lang="en-US" dirty="0"/>
          </a:p>
          <a:p>
            <a:r>
              <a:rPr lang="en-US" dirty="0"/>
              <a:t>Televised Media </a:t>
            </a:r>
          </a:p>
        </p:txBody>
      </p:sp>
      <p:sp>
        <p:nvSpPr>
          <p:cNvPr id="5" name="Slide Number Placeholder 4"/>
          <p:cNvSpPr>
            <a:spLocks noGrp="1"/>
          </p:cNvSpPr>
          <p:nvPr>
            <p:ph type="sldNum" sz="quarter" idx="12"/>
          </p:nvPr>
        </p:nvSpPr>
        <p:spPr/>
        <p:txBody>
          <a:bodyPr/>
          <a:lstStyle/>
          <a:p>
            <a:fld id="{3991DBD6-96B4-4F60-916A-8E1C27A0264D}" type="slidenum">
              <a:rPr lang="en-US" smtClean="0"/>
              <a:t>26</a:t>
            </a:fld>
            <a:endParaRPr lang="en-US" dirty="0"/>
          </a:p>
        </p:txBody>
      </p:sp>
      <p:pic>
        <p:nvPicPr>
          <p:cNvPr id="2058" name="Picture 10" descr="C:\Users\jyoder\AppData\Local\Microsoft\Windows\Temporary Internet Files\Content.IE5\EFGMR2MC\meet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4876800"/>
            <a:ext cx="2057400" cy="1509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528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443" y="152400"/>
            <a:ext cx="8229600" cy="1143000"/>
          </a:xfrm>
        </p:spPr>
        <p:txBody>
          <a:bodyPr/>
          <a:lstStyle/>
          <a:p>
            <a:pPr algn="ctr"/>
            <a:r>
              <a:rPr lang="en-US" b="1" dirty="0">
                <a:solidFill>
                  <a:schemeClr val="accent1"/>
                </a:solidFill>
                <a:effectLst>
                  <a:outerShdw blurRad="38100" dist="38100" dir="2700000" algn="tl">
                    <a:srgbClr val="000000">
                      <a:alpha val="43137"/>
                    </a:srgbClr>
                  </a:outerShdw>
                </a:effectLst>
                <a:latin typeface="Corbel" panose="020B0503020204020204" pitchFamily="34" charset="0"/>
              </a:rPr>
              <a:t>Common Questions?</a:t>
            </a:r>
            <a:endParaRPr lang="en-US" dirty="0">
              <a:solidFill>
                <a:schemeClr val="accent1"/>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38443" y="1828800"/>
            <a:ext cx="8248357" cy="4495800"/>
          </a:xfrm>
        </p:spPr>
        <p:txBody>
          <a:bodyPr>
            <a:normAutofit fontScale="70000" lnSpcReduction="20000"/>
          </a:bodyPr>
          <a:lstStyle/>
          <a:p>
            <a:pPr>
              <a:spcAft>
                <a:spcPts val="1200"/>
              </a:spcAft>
            </a:pPr>
            <a:r>
              <a:rPr lang="en-US" dirty="0">
                <a:latin typeface="Corbel" panose="020B0503020204020204" pitchFamily="34" charset="0"/>
              </a:rPr>
              <a:t>Can you make them leave?   Offenders have the right to live where they choose unless it violates a condition of their Judgment and Sentence.</a:t>
            </a:r>
          </a:p>
          <a:p>
            <a:pPr>
              <a:spcAft>
                <a:spcPts val="1200"/>
              </a:spcAft>
            </a:pPr>
            <a:r>
              <a:rPr lang="en-US" dirty="0">
                <a:latin typeface="Corbel" panose="020B0503020204020204" pitchFamily="34" charset="0"/>
              </a:rPr>
              <a:t>How close to schools or child care centers or parks can they live?  Washington does not have residency restrictions unless it is a condition.  Residency restrictions are not a protective factor.</a:t>
            </a:r>
          </a:p>
          <a:p>
            <a:pPr>
              <a:spcAft>
                <a:spcPts val="1200"/>
              </a:spcAft>
            </a:pPr>
            <a:r>
              <a:rPr lang="en-US" dirty="0">
                <a:latin typeface="Corbel" panose="020B0503020204020204" pitchFamily="34" charset="0"/>
              </a:rPr>
              <a:t>How can I protect my family and myself?  Be aware.  Talk to you children about personal safety.  Contact your local sexual assault agency for prevention information.</a:t>
            </a:r>
          </a:p>
          <a:p>
            <a:pPr>
              <a:spcAft>
                <a:spcPts val="1200"/>
              </a:spcAft>
            </a:pPr>
            <a:r>
              <a:rPr lang="en-US" dirty="0">
                <a:latin typeface="Corbel" panose="020B0503020204020204" pitchFamily="34" charset="0"/>
              </a:rPr>
              <a:t>What can I do to protect myself and my family? </a:t>
            </a:r>
            <a:br>
              <a:rPr lang="en-US" dirty="0">
                <a:latin typeface="Corbel" panose="020B0503020204020204" pitchFamily="34" charset="0"/>
              </a:rPr>
            </a:br>
            <a:r>
              <a:rPr lang="en-US" dirty="0">
                <a:latin typeface="Corbel" panose="020B0503020204020204" pitchFamily="34" charset="0"/>
              </a:rPr>
              <a:t>Community members should report to law enforcement or the offender’s Community Corrections Officer, if known, when they see the offender engaging in inappropriate behavior. </a:t>
            </a:r>
          </a:p>
        </p:txBody>
      </p:sp>
    </p:spTree>
    <p:extLst>
      <p:ext uri="{BB962C8B-B14F-4D97-AF65-F5344CB8AC3E}">
        <p14:creationId xmlns:p14="http://schemas.microsoft.com/office/powerpoint/2010/main" val="3034677733"/>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1"/>
                </a:solidFill>
                <a:effectLst>
                  <a:outerShdw blurRad="38100" dist="38100" dir="2700000" algn="tl">
                    <a:srgbClr val="000000">
                      <a:alpha val="43137"/>
                    </a:srgbClr>
                  </a:outerShdw>
                </a:effectLst>
                <a:latin typeface="Corbel" panose="020B0503020204020204" pitchFamily="34" charset="0"/>
              </a:rPr>
              <a:t>Address Verification</a:t>
            </a:r>
            <a:endParaRPr lang="en-US" dirty="0">
              <a:solidFill>
                <a:schemeClr val="accent1"/>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762000" y="2209800"/>
            <a:ext cx="7620000" cy="3352800"/>
          </a:xfrm>
        </p:spPr>
        <p:txBody>
          <a:bodyPr>
            <a:normAutofit lnSpcReduction="10000"/>
          </a:bodyPr>
          <a:lstStyle/>
          <a:p>
            <a:pPr marL="118872" indent="0">
              <a:buNone/>
            </a:pPr>
            <a:r>
              <a:rPr lang="en-US" sz="3200" dirty="0">
                <a:latin typeface="Corbel" panose="020B0503020204020204" pitchFamily="34" charset="0"/>
              </a:rPr>
              <a:t>In accordance with RCW 9A.44.135 and 36.28A.230 address verifications are completed as follows: </a:t>
            </a:r>
          </a:p>
          <a:p>
            <a:pPr lvl="1">
              <a:buClr>
                <a:srgbClr val="969696"/>
              </a:buClr>
              <a:buFontTx/>
              <a:buChar char="•"/>
            </a:pPr>
            <a:r>
              <a:rPr lang="en-US" sz="2800" dirty="0">
                <a:latin typeface="Corbel" panose="020B0503020204020204" pitchFamily="34" charset="0"/>
              </a:rPr>
              <a:t>Level I sex offender – once a year</a:t>
            </a:r>
          </a:p>
          <a:p>
            <a:pPr lvl="1">
              <a:buClr>
                <a:srgbClr val="969696"/>
              </a:buClr>
              <a:buFontTx/>
              <a:buChar char="•"/>
            </a:pPr>
            <a:r>
              <a:rPr lang="en-US" sz="2800" dirty="0">
                <a:latin typeface="Corbel" panose="020B0503020204020204" pitchFamily="34" charset="0"/>
              </a:rPr>
              <a:t>Level II sex offender – twice a year</a:t>
            </a:r>
          </a:p>
          <a:p>
            <a:pPr lvl="1">
              <a:buClr>
                <a:srgbClr val="969696"/>
              </a:buClr>
              <a:buFontTx/>
              <a:buChar char="•"/>
            </a:pPr>
            <a:r>
              <a:rPr lang="en-US" sz="2800" dirty="0">
                <a:latin typeface="Corbel" panose="020B0503020204020204" pitchFamily="34" charset="0"/>
              </a:rPr>
              <a:t>Level III sex offender – quarterly </a:t>
            </a:r>
          </a:p>
          <a:p>
            <a:pPr lvl="1">
              <a:buClr>
                <a:srgbClr val="969696"/>
              </a:buClr>
              <a:buFontTx/>
              <a:buChar char="•"/>
            </a:pPr>
            <a:r>
              <a:rPr lang="en-US" sz="2800" dirty="0">
                <a:latin typeface="Corbel" panose="020B0503020204020204" pitchFamily="34" charset="0"/>
              </a:rPr>
              <a:t>Homeless offender – checks in weekly</a:t>
            </a:r>
          </a:p>
        </p:txBody>
      </p:sp>
    </p:spTree>
    <p:extLst>
      <p:ext uri="{BB962C8B-B14F-4D97-AF65-F5344CB8AC3E}">
        <p14:creationId xmlns:p14="http://schemas.microsoft.com/office/powerpoint/2010/main" val="1002845208"/>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t>
            </a:r>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3600" dirty="0"/>
              <a:t>Community Sexual Assault Programs</a:t>
            </a:r>
          </a:p>
          <a:p>
            <a:pPr>
              <a:lnSpc>
                <a:spcPct val="150000"/>
              </a:lnSpc>
            </a:pPr>
            <a:r>
              <a:rPr lang="en-US" sz="3600" dirty="0">
                <a:hlinkClick r:id="rId2"/>
              </a:rPr>
              <a:t>www.wasor.org</a:t>
            </a:r>
            <a:r>
              <a:rPr lang="en-US" sz="3600" dirty="0"/>
              <a:t> </a:t>
            </a:r>
          </a:p>
          <a:p>
            <a:pPr>
              <a:lnSpc>
                <a:spcPct val="150000"/>
              </a:lnSpc>
            </a:pPr>
            <a:r>
              <a:rPr lang="en-US" sz="3600" dirty="0"/>
              <a:t>RSO Flyer – Contains links to help talk with your children and other resources</a:t>
            </a:r>
          </a:p>
          <a:p>
            <a:pPr>
              <a:lnSpc>
                <a:spcPct val="150000"/>
              </a:lnSpc>
            </a:pPr>
            <a:r>
              <a:rPr lang="en-US" sz="3600" dirty="0"/>
              <a:t>School counselors</a:t>
            </a:r>
          </a:p>
          <a:p>
            <a:pPr>
              <a:lnSpc>
                <a:spcPct val="150000"/>
              </a:lnSpc>
            </a:pPr>
            <a:r>
              <a:rPr lang="en-US" sz="3600" dirty="0"/>
              <a:t>Law enforcement </a:t>
            </a:r>
          </a:p>
        </p:txBody>
      </p:sp>
      <p:sp>
        <p:nvSpPr>
          <p:cNvPr id="4" name="Slide Number Placeholder 3"/>
          <p:cNvSpPr>
            <a:spLocks noGrp="1"/>
          </p:cNvSpPr>
          <p:nvPr>
            <p:ph type="sldNum" sz="quarter" idx="12"/>
          </p:nvPr>
        </p:nvSpPr>
        <p:spPr/>
        <p:txBody>
          <a:bodyPr/>
          <a:lstStyle/>
          <a:p>
            <a:fld id="{3991DBD6-96B4-4F60-916A-8E1C27A0264D}" type="slidenum">
              <a:rPr lang="en-US" smtClean="0"/>
              <a:t>29</a:t>
            </a:fld>
            <a:endParaRPr lang="en-US" dirty="0"/>
          </a:p>
        </p:txBody>
      </p:sp>
    </p:spTree>
    <p:extLst>
      <p:ext uri="{BB962C8B-B14F-4D97-AF65-F5344CB8AC3E}">
        <p14:creationId xmlns:p14="http://schemas.microsoft.com/office/powerpoint/2010/main" val="212071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noAutofit/>
          </a:bodyPr>
          <a:lstStyle/>
          <a:p>
            <a:pPr algn="ctr"/>
            <a:r>
              <a:rPr lang="en-US" sz="4000" b="1"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rPr>
              <a:t>Why do we need to talk about them?</a:t>
            </a:r>
            <a:endParaRPr lang="en-US" sz="4000" dirty="0">
              <a:solidFill>
                <a:schemeClr val="tx2">
                  <a:lumMod val="60000"/>
                  <a:lumOff val="40000"/>
                </a:schemeClr>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762000" y="2209800"/>
            <a:ext cx="7848600" cy="3429000"/>
          </a:xfrm>
        </p:spPr>
        <p:txBody>
          <a:bodyPr>
            <a:normAutofit fontScale="92500" lnSpcReduction="10000"/>
          </a:bodyPr>
          <a:lstStyle/>
          <a:p>
            <a:r>
              <a:rPr lang="en-US" sz="2400" dirty="0">
                <a:latin typeface="Corbel" panose="020B0503020204020204" pitchFamily="34" charset="0"/>
              </a:rPr>
              <a:t>Most will be released into the community.</a:t>
            </a:r>
            <a:br>
              <a:rPr lang="en-US" sz="2400" dirty="0">
                <a:latin typeface="Corbel" panose="020B0503020204020204" pitchFamily="34" charset="0"/>
              </a:rPr>
            </a:br>
            <a:endParaRPr lang="en-US" sz="2400" dirty="0">
              <a:latin typeface="Corbel" panose="020B0503020204020204" pitchFamily="34" charset="0"/>
            </a:endParaRPr>
          </a:p>
          <a:p>
            <a:r>
              <a:rPr lang="en-US" sz="2400" dirty="0">
                <a:latin typeface="Corbel" panose="020B0503020204020204" pitchFamily="34" charset="0"/>
              </a:rPr>
              <a:t>Most are not under correctional supervision.</a:t>
            </a:r>
            <a:br>
              <a:rPr lang="en-US" sz="2400" dirty="0">
                <a:latin typeface="Corbel" panose="020B0503020204020204" pitchFamily="34" charset="0"/>
              </a:rPr>
            </a:br>
            <a:endParaRPr lang="en-US" sz="2400" dirty="0">
              <a:latin typeface="Corbel" panose="020B0503020204020204" pitchFamily="34" charset="0"/>
            </a:endParaRPr>
          </a:p>
          <a:p>
            <a:r>
              <a:rPr lang="en-US" sz="2400" dirty="0">
                <a:latin typeface="Corbel" panose="020B0503020204020204" pitchFamily="34" charset="0"/>
              </a:rPr>
              <a:t>Most can be safely managed in the community.</a:t>
            </a:r>
            <a:br>
              <a:rPr lang="en-US" sz="2400" dirty="0">
                <a:latin typeface="Corbel" panose="020B0503020204020204" pitchFamily="34" charset="0"/>
              </a:rPr>
            </a:br>
            <a:endParaRPr lang="en-US" sz="2400" dirty="0">
              <a:latin typeface="Corbel" panose="020B0503020204020204" pitchFamily="34" charset="0"/>
            </a:endParaRPr>
          </a:p>
          <a:p>
            <a:r>
              <a:rPr lang="en-US" sz="2400" dirty="0">
                <a:latin typeface="Corbel" panose="020B0503020204020204" pitchFamily="34" charset="0"/>
              </a:rPr>
              <a:t>Communities can help sex offenders stabilize, thereby reducing recidivism.</a:t>
            </a:r>
          </a:p>
          <a:p>
            <a:endParaRPr lang="en-US" sz="2400" dirty="0">
              <a:latin typeface="Corbel" panose="020B0503020204020204" pitchFamily="34" charset="0"/>
            </a:endParaRPr>
          </a:p>
          <a:p>
            <a:r>
              <a:rPr lang="en-US" sz="2400" dirty="0">
                <a:latin typeface="Corbel" panose="020B0503020204020204" pitchFamily="34" charset="0"/>
              </a:rPr>
              <a:t>An informed community is a safer community.  </a:t>
            </a:r>
          </a:p>
        </p:txBody>
      </p:sp>
    </p:spTree>
    <p:extLst>
      <p:ext uri="{BB962C8B-B14F-4D97-AF65-F5344CB8AC3E}">
        <p14:creationId xmlns:p14="http://schemas.microsoft.com/office/powerpoint/2010/main" val="2494373382"/>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Offender Specific Information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991DBD6-96B4-4F60-916A-8E1C27A0264D}" type="slidenum">
              <a:rPr lang="en-US" smtClean="0"/>
              <a:t>30</a:t>
            </a:fld>
            <a:endParaRPr lang="en-US" dirty="0"/>
          </a:p>
        </p:txBody>
      </p:sp>
    </p:spTree>
    <p:extLst>
      <p:ext uri="{BB962C8B-B14F-4D97-AF65-F5344CB8AC3E}">
        <p14:creationId xmlns:p14="http://schemas.microsoft.com/office/powerpoint/2010/main" val="3540883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71800"/>
            <a:ext cx="8229600" cy="1252728"/>
          </a:xfrm>
        </p:spPr>
        <p:txBody>
          <a:bodyPr>
            <a:noAutofit/>
          </a:bodyPr>
          <a:lstStyle/>
          <a:p>
            <a:pPr algn="ctr"/>
            <a:r>
              <a:rPr lang="en-US" sz="5400" dirty="0"/>
              <a:t>Questions from the </a:t>
            </a:r>
            <a:br>
              <a:rPr lang="en-US" sz="5400" dirty="0"/>
            </a:br>
            <a:r>
              <a:rPr lang="en-US" sz="5400" dirty="0"/>
              <a:t>Community?</a:t>
            </a:r>
          </a:p>
        </p:txBody>
      </p:sp>
      <p:sp>
        <p:nvSpPr>
          <p:cNvPr id="4" name="Slide Number Placeholder 3"/>
          <p:cNvSpPr>
            <a:spLocks noGrp="1"/>
          </p:cNvSpPr>
          <p:nvPr>
            <p:ph type="sldNum" sz="quarter" idx="12"/>
          </p:nvPr>
        </p:nvSpPr>
        <p:spPr/>
        <p:txBody>
          <a:bodyPr/>
          <a:lstStyle/>
          <a:p>
            <a:fld id="{3991DBD6-96B4-4F60-916A-8E1C27A0264D}" type="slidenum">
              <a:rPr lang="en-US" smtClean="0"/>
              <a:t>31</a:t>
            </a:fld>
            <a:endParaRPr lang="en-US" dirty="0"/>
          </a:p>
        </p:txBody>
      </p:sp>
    </p:spTree>
    <p:extLst>
      <p:ext uri="{BB962C8B-B14F-4D97-AF65-F5344CB8AC3E}">
        <p14:creationId xmlns:p14="http://schemas.microsoft.com/office/powerpoint/2010/main" val="11728596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p:txBody>
          <a:bodyPr>
            <a:normAutofit/>
          </a:bodyPr>
          <a:lstStyle/>
          <a:p>
            <a:pPr>
              <a:lnSpc>
                <a:spcPct val="150000"/>
              </a:lnSpc>
            </a:pPr>
            <a:r>
              <a:rPr lang="en-US" sz="2800" dirty="0"/>
              <a:t>Please share what you have learned tonight with others.</a:t>
            </a:r>
          </a:p>
          <a:p>
            <a:pPr>
              <a:lnSpc>
                <a:spcPct val="150000"/>
              </a:lnSpc>
            </a:pPr>
            <a:r>
              <a:rPr lang="en-US" sz="2800" dirty="0"/>
              <a:t>The purpose of these meetings is to empower you by providing information about sex offenders and about personal safety.</a:t>
            </a:r>
          </a:p>
          <a:p>
            <a:pPr>
              <a:lnSpc>
                <a:spcPct val="150000"/>
              </a:lnSpc>
            </a:pPr>
            <a:r>
              <a:rPr lang="en-US" sz="2800" dirty="0"/>
              <a:t>There are resources in the community to assist you. </a:t>
            </a:r>
          </a:p>
        </p:txBody>
      </p:sp>
      <p:sp>
        <p:nvSpPr>
          <p:cNvPr id="4" name="Slide Number Placeholder 3"/>
          <p:cNvSpPr>
            <a:spLocks noGrp="1"/>
          </p:cNvSpPr>
          <p:nvPr>
            <p:ph type="sldNum" sz="quarter" idx="12"/>
          </p:nvPr>
        </p:nvSpPr>
        <p:spPr/>
        <p:txBody>
          <a:bodyPr/>
          <a:lstStyle/>
          <a:p>
            <a:fld id="{3991DBD6-96B4-4F60-916A-8E1C27A0264D}" type="slidenum">
              <a:rPr lang="en-US" smtClean="0"/>
              <a:t>32</a:t>
            </a:fld>
            <a:endParaRPr lang="en-US" dirty="0"/>
          </a:p>
        </p:txBody>
      </p:sp>
    </p:spTree>
    <p:extLst>
      <p:ext uri="{BB962C8B-B14F-4D97-AF65-F5344CB8AC3E}">
        <p14:creationId xmlns:p14="http://schemas.microsoft.com/office/powerpoint/2010/main" val="407177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3991DBD6-96B4-4F60-916A-8E1C27A0264D}" type="slidenum">
              <a:rPr lang="en-US" smtClean="0"/>
              <a:t>33</a:t>
            </a:fld>
            <a:endParaRPr lang="en-US" dirty="0"/>
          </a:p>
        </p:txBody>
      </p:sp>
    </p:spTree>
    <p:extLst>
      <p:ext uri="{BB962C8B-B14F-4D97-AF65-F5344CB8AC3E}">
        <p14:creationId xmlns:p14="http://schemas.microsoft.com/office/powerpoint/2010/main" val="1789142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latin typeface="Corbel" panose="020B0503020204020204" pitchFamily="34" charset="0"/>
              </a:rPr>
              <a:t>Community Safety is Our Concern</a:t>
            </a:r>
            <a:endParaRPr lang="en-US" dirty="0">
              <a:solidFill>
                <a:srgbClr val="0070C0"/>
              </a:solidFill>
              <a:effectLst>
                <a:outerShdw blurRad="38100" dist="38100" dir="2700000" algn="tl">
                  <a:srgbClr val="000000">
                    <a:alpha val="43137"/>
                  </a:srgbClr>
                </a:outerShdw>
              </a:effectLst>
              <a:latin typeface="Corbel" panose="020B0503020204020204" pitchFamily="34" charset="0"/>
            </a:endParaRPr>
          </a:p>
        </p:txBody>
      </p:sp>
      <p:sp>
        <p:nvSpPr>
          <p:cNvPr id="3" name="Content Placeholder 2"/>
          <p:cNvSpPr>
            <a:spLocks noGrp="1"/>
          </p:cNvSpPr>
          <p:nvPr>
            <p:ph idx="1"/>
          </p:nvPr>
        </p:nvSpPr>
        <p:spPr>
          <a:xfrm>
            <a:off x="457200" y="2087880"/>
            <a:ext cx="8229600" cy="4389120"/>
          </a:xfrm>
        </p:spPr>
        <p:txBody>
          <a:bodyPr>
            <a:normAutofit fontScale="92500" lnSpcReduction="10000"/>
          </a:bodyPr>
          <a:lstStyle/>
          <a:p>
            <a:r>
              <a:rPr lang="en-US" dirty="0">
                <a:latin typeface="Corbel" panose="020B0503020204020204" pitchFamily="34" charset="0"/>
              </a:rPr>
              <a:t>Stability of an offender can prevent future victimization.</a:t>
            </a:r>
            <a:br>
              <a:rPr lang="en-US" dirty="0">
                <a:latin typeface="Corbel" panose="020B0503020204020204" pitchFamily="34" charset="0"/>
              </a:rPr>
            </a:br>
            <a:endParaRPr lang="en-US" dirty="0">
              <a:latin typeface="Corbel" panose="020B0503020204020204" pitchFamily="34" charset="0"/>
            </a:endParaRPr>
          </a:p>
          <a:p>
            <a:r>
              <a:rPr lang="en-US" dirty="0">
                <a:latin typeface="Corbel" panose="020B0503020204020204" pitchFamily="34" charset="0"/>
              </a:rPr>
              <a:t>Harassment of offenders may increase risk to the community:</a:t>
            </a:r>
          </a:p>
          <a:p>
            <a:pPr lvl="1">
              <a:buClr>
                <a:srgbClr val="969696"/>
              </a:buClr>
              <a:buFontTx/>
              <a:buChar char="•"/>
            </a:pPr>
            <a:r>
              <a:rPr lang="en-US" dirty="0">
                <a:latin typeface="Corbel" panose="020B0503020204020204" pitchFamily="34" charset="0"/>
              </a:rPr>
              <a:t>Offenders may go “underground” so law enforcement will not be able to monitor them</a:t>
            </a:r>
          </a:p>
          <a:p>
            <a:pPr lvl="1">
              <a:buClr>
                <a:srgbClr val="969696"/>
              </a:buClr>
              <a:buFontTx/>
              <a:buChar char="•"/>
            </a:pPr>
            <a:r>
              <a:rPr lang="en-US" dirty="0">
                <a:latin typeface="Corbel" panose="020B0503020204020204" pitchFamily="34" charset="0"/>
              </a:rPr>
              <a:t>Offenders may feel out of control or targeted and re-offend</a:t>
            </a:r>
          </a:p>
          <a:p>
            <a:pPr lvl="1">
              <a:buClr>
                <a:srgbClr val="969696"/>
              </a:buClr>
              <a:buFontTx/>
              <a:buChar char="•"/>
            </a:pPr>
            <a:r>
              <a:rPr lang="en-US" dirty="0">
                <a:latin typeface="Corbel" panose="020B0503020204020204" pitchFamily="34" charset="0"/>
              </a:rPr>
              <a:t>Offenders may stop treatment</a:t>
            </a:r>
          </a:p>
          <a:p>
            <a:pPr>
              <a:buNone/>
            </a:pPr>
            <a:endParaRPr lang="en-US" dirty="0"/>
          </a:p>
        </p:txBody>
      </p:sp>
    </p:spTree>
    <p:extLst>
      <p:ext uri="{BB962C8B-B14F-4D97-AF65-F5344CB8AC3E}">
        <p14:creationId xmlns:p14="http://schemas.microsoft.com/office/powerpoint/2010/main" val="1256636540"/>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145" y="304800"/>
            <a:ext cx="8534400" cy="1143000"/>
          </a:xfrm>
        </p:spPr>
        <p:txBody>
          <a:bodyPr>
            <a:noAutofit/>
          </a:bodyPr>
          <a:lstStyle/>
          <a:p>
            <a:pPr algn="ctr"/>
            <a:r>
              <a:rPr lang="en-US" sz="4400" b="1" dirty="0">
                <a:solidFill>
                  <a:srgbClr val="0070C0"/>
                </a:solidFill>
                <a:effectLst>
                  <a:outerShdw blurRad="38100" dist="38100" dir="2700000" algn="tl">
                    <a:srgbClr val="000000">
                      <a:alpha val="43137"/>
                    </a:srgbClr>
                  </a:outerShdw>
                </a:effectLst>
                <a:latin typeface="Corbel" panose="020B0503020204020204" pitchFamily="34" charset="0"/>
              </a:rPr>
              <a:t>Community Protection Act of 1990</a:t>
            </a:r>
            <a:endParaRPr lang="en-US" sz="4400" dirty="0">
              <a:solidFill>
                <a:srgbClr val="0070C0"/>
              </a:solidFill>
              <a:effectLst>
                <a:outerShdw blurRad="38100" dist="38100" dir="2700000" algn="tl">
                  <a:srgbClr val="000000">
                    <a:alpha val="43137"/>
                  </a:srgbClr>
                </a:outerShdw>
              </a:effectLst>
              <a:latin typeface="Corbel" panose="020B0503020204020204" pitchFamily="34" charset="0"/>
            </a:endParaRPr>
          </a:p>
        </p:txBody>
      </p:sp>
      <p:sp>
        <p:nvSpPr>
          <p:cNvPr id="4" name="Content Placeholder 3"/>
          <p:cNvSpPr>
            <a:spLocks noGrp="1"/>
          </p:cNvSpPr>
          <p:nvPr>
            <p:ph idx="1"/>
          </p:nvPr>
        </p:nvSpPr>
        <p:spPr>
          <a:xfrm>
            <a:off x="81645" y="1905000"/>
            <a:ext cx="8915400" cy="4495800"/>
          </a:xfrm>
        </p:spPr>
        <p:txBody>
          <a:bodyPr>
            <a:normAutofit/>
          </a:bodyPr>
          <a:lstStyle/>
          <a:p>
            <a:pPr marL="118872" indent="0">
              <a:buNone/>
            </a:pPr>
            <a:r>
              <a:rPr lang="en-US" dirty="0">
                <a:latin typeface="Corbel" panose="020B0503020204020204" pitchFamily="34" charset="0"/>
              </a:rPr>
              <a:t>The Community Protection Act was unanimously passed by the Legislature and signed into law on February 28, 1990. </a:t>
            </a:r>
          </a:p>
          <a:p>
            <a:pPr marL="118872" indent="0">
              <a:buNone/>
            </a:pPr>
            <a:endParaRPr lang="en-US" dirty="0">
              <a:latin typeface="Corbel" panose="020B0503020204020204" pitchFamily="34" charset="0"/>
            </a:endParaRPr>
          </a:p>
          <a:p>
            <a:pPr marL="118872" indent="0">
              <a:buNone/>
            </a:pPr>
            <a:r>
              <a:rPr lang="en-US" dirty="0">
                <a:latin typeface="Corbel" panose="020B0503020204020204" pitchFamily="34" charset="0"/>
              </a:rPr>
              <a:t>Groundbreaking Changes:</a:t>
            </a:r>
          </a:p>
          <a:p>
            <a:r>
              <a:rPr lang="en-US" dirty="0">
                <a:latin typeface="Corbel" panose="020B0503020204020204" pitchFamily="34" charset="0"/>
              </a:rPr>
              <a:t>Sex Offender Registration</a:t>
            </a:r>
          </a:p>
          <a:p>
            <a:r>
              <a:rPr lang="en-US" dirty="0">
                <a:latin typeface="Corbel" panose="020B0503020204020204" pitchFamily="34" charset="0"/>
              </a:rPr>
              <a:t>Community Notification</a:t>
            </a:r>
          </a:p>
          <a:p>
            <a:r>
              <a:rPr lang="en-US" dirty="0">
                <a:latin typeface="Corbel" panose="020B0503020204020204" pitchFamily="34" charset="0"/>
              </a:rPr>
              <a:t>Civil Commitment of Sexually Violent Predators</a:t>
            </a:r>
          </a:p>
          <a:p>
            <a:endParaRPr lang="en-US" dirty="0"/>
          </a:p>
        </p:txBody>
      </p:sp>
    </p:spTree>
    <p:extLst>
      <p:ext uri="{BB962C8B-B14F-4D97-AF65-F5344CB8AC3E}">
        <p14:creationId xmlns:p14="http://schemas.microsoft.com/office/powerpoint/2010/main" val="187243831"/>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0963A-91B7-C725-170A-9DA3F6503027}"/>
              </a:ext>
            </a:extLst>
          </p:cNvPr>
          <p:cNvSpPr>
            <a:spLocks noGrp="1"/>
          </p:cNvSpPr>
          <p:nvPr>
            <p:ph type="title"/>
          </p:nvPr>
        </p:nvSpPr>
        <p:spPr/>
        <p:txBody>
          <a:bodyPr/>
          <a:lstStyle/>
          <a:p>
            <a:r>
              <a:rPr lang="en-US" dirty="0"/>
              <a:t>Purpose of the CPA of 1990</a:t>
            </a:r>
          </a:p>
        </p:txBody>
      </p:sp>
      <p:sp>
        <p:nvSpPr>
          <p:cNvPr id="3" name="Content Placeholder 2">
            <a:extLst>
              <a:ext uri="{FF2B5EF4-FFF2-40B4-BE49-F238E27FC236}">
                <a16:creationId xmlns:a16="http://schemas.microsoft.com/office/drawing/2014/main" id="{66BDE68C-1ADE-5440-7ACE-C3BCDF1F457D}"/>
              </a:ext>
            </a:extLst>
          </p:cNvPr>
          <p:cNvSpPr>
            <a:spLocks noGrp="1"/>
          </p:cNvSpPr>
          <p:nvPr>
            <p:ph idx="1"/>
          </p:nvPr>
        </p:nvSpPr>
        <p:spPr/>
        <p:txBody>
          <a:bodyPr>
            <a:normAutofit fontScale="55000" lnSpcReduction="20000"/>
          </a:bodyPr>
          <a:lstStyle/>
          <a:p>
            <a:pPr>
              <a:buFont typeface="Arial" panose="020B0604020202020204" pitchFamily="34" charset="0"/>
              <a:buChar char="•"/>
            </a:pPr>
            <a:r>
              <a:rPr lang="en-US" dirty="0"/>
              <a:t>Public website allows community members the ability to search for published offenders in their area, or people that they are coming into regular contact with.  Giving people the opportunity to take common sense measures to protect themselves and their families. </a:t>
            </a:r>
          </a:p>
          <a:p>
            <a:pPr marL="118872" indent="0">
              <a:buNone/>
            </a:pPr>
            <a:endParaRPr lang="en-US" dirty="0"/>
          </a:p>
          <a:p>
            <a:pPr>
              <a:buFont typeface="Arial" panose="020B0604020202020204" pitchFamily="34" charset="0"/>
              <a:buChar char="•"/>
            </a:pPr>
            <a:r>
              <a:rPr lang="en-US" dirty="0"/>
              <a:t>Public website also provides a means for victims to maintain knowledge of where higher risk offenders are. </a:t>
            </a:r>
          </a:p>
          <a:p>
            <a:pPr marL="118872" indent="0">
              <a:buNone/>
            </a:pPr>
            <a:endParaRPr lang="en-US" dirty="0"/>
          </a:p>
          <a:p>
            <a:pPr>
              <a:buFont typeface="Arial" panose="020B0604020202020204" pitchFamily="34" charset="0"/>
              <a:buChar char="•"/>
            </a:pPr>
            <a:r>
              <a:rPr lang="en-US" dirty="0"/>
              <a:t>Allows law enforcement to know where these offenders are and do address verifications to check in with them.  Sometimes this is the only opportunity to check in on these people and interact with them in a positive way.  Continuing these interactions may help to deter behavior or allow LE to observe behaviors that increase risk.  Additional sense of accountability for the registrants. </a:t>
            </a:r>
          </a:p>
          <a:p>
            <a:pPr marL="118872" indent="0">
              <a:buNone/>
            </a:pPr>
            <a:endParaRPr lang="en-US" dirty="0"/>
          </a:p>
          <a:p>
            <a:pPr>
              <a:buFont typeface="Arial" panose="020B0604020202020204" pitchFamily="34" charset="0"/>
              <a:buChar char="•"/>
            </a:pPr>
            <a:r>
              <a:rPr lang="en-US" dirty="0"/>
              <a:t>Gives law enforcement a starting place or resource when investigating sexually motivated offenses where the suspect is unknown. </a:t>
            </a:r>
          </a:p>
          <a:p>
            <a:pPr marL="118872" indent="0">
              <a:buNone/>
            </a:pPr>
            <a:endParaRPr lang="en-US" dirty="0"/>
          </a:p>
          <a:p>
            <a:pPr>
              <a:buFont typeface="Arial" panose="020B0604020202020204" pitchFamily="34" charset="0"/>
              <a:buChar char="•"/>
            </a:pPr>
            <a:r>
              <a:rPr lang="en-US" dirty="0"/>
              <a:t>Allows school notifications so that administrators and teachers can be aware of behavior to watch for. </a:t>
            </a:r>
          </a:p>
        </p:txBody>
      </p:sp>
      <p:sp>
        <p:nvSpPr>
          <p:cNvPr id="4" name="Slide Number Placeholder 3">
            <a:extLst>
              <a:ext uri="{FF2B5EF4-FFF2-40B4-BE49-F238E27FC236}">
                <a16:creationId xmlns:a16="http://schemas.microsoft.com/office/drawing/2014/main" id="{B590FFA2-6BCA-B929-E1E0-2019261F5106}"/>
              </a:ext>
            </a:extLst>
          </p:cNvPr>
          <p:cNvSpPr>
            <a:spLocks noGrp="1"/>
          </p:cNvSpPr>
          <p:nvPr>
            <p:ph type="sldNum" sz="quarter" idx="12"/>
          </p:nvPr>
        </p:nvSpPr>
        <p:spPr/>
        <p:txBody>
          <a:bodyPr/>
          <a:lstStyle/>
          <a:p>
            <a:fld id="{3991DBD6-96B4-4F60-916A-8E1C27A0264D}" type="slidenum">
              <a:rPr lang="en-US" smtClean="0"/>
              <a:t>6</a:t>
            </a:fld>
            <a:endParaRPr lang="en-US" dirty="0"/>
          </a:p>
        </p:txBody>
      </p:sp>
    </p:spTree>
    <p:extLst>
      <p:ext uri="{BB962C8B-B14F-4D97-AF65-F5344CB8AC3E}">
        <p14:creationId xmlns:p14="http://schemas.microsoft.com/office/powerpoint/2010/main" val="999739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Who has to register?</a:t>
            </a:r>
          </a:p>
        </p:txBody>
      </p:sp>
      <p:sp>
        <p:nvSpPr>
          <p:cNvPr id="3" name="Content Placeholder 2"/>
          <p:cNvSpPr>
            <a:spLocks noGrp="1"/>
          </p:cNvSpPr>
          <p:nvPr>
            <p:ph idx="1"/>
          </p:nvPr>
        </p:nvSpPr>
        <p:spPr/>
        <p:txBody>
          <a:bodyPr>
            <a:normAutofit fontScale="92500" lnSpcReduction="10000"/>
          </a:bodyPr>
          <a:lstStyle/>
          <a:p>
            <a:pPr marL="118872" indent="0">
              <a:buNone/>
            </a:pPr>
            <a:r>
              <a:rPr lang="en-US" dirty="0"/>
              <a:t>Beginning July 23, 2023, adults and juveniles convicted/adjudicated of sex offenses have different registration requirements.  </a:t>
            </a:r>
          </a:p>
          <a:p>
            <a:r>
              <a:rPr lang="en-US" dirty="0"/>
              <a:t>Registration laws are covered in Chapter 9A.44.</a:t>
            </a:r>
          </a:p>
          <a:p>
            <a:r>
              <a:rPr lang="en-US" dirty="0"/>
              <a:t>RCW 9A.44.128 defines an adult as a person who is 18 years of age or older on the offense date or who is 17 or younger on the offense date and convicted of and sentenced for an offense in adult court pursuant to RCW 13.04.030(1)(e)(v) or 13.40.110.</a:t>
            </a:r>
          </a:p>
          <a:p>
            <a:pPr marL="118872" indent="0">
              <a:buNone/>
            </a:pPr>
            <a:endParaRPr lang="en-US" dirty="0"/>
          </a:p>
        </p:txBody>
      </p:sp>
      <p:sp>
        <p:nvSpPr>
          <p:cNvPr id="4" name="Slide Number Placeholder 3"/>
          <p:cNvSpPr>
            <a:spLocks noGrp="1"/>
          </p:cNvSpPr>
          <p:nvPr>
            <p:ph type="sldNum" sz="quarter" idx="12"/>
          </p:nvPr>
        </p:nvSpPr>
        <p:spPr/>
        <p:txBody>
          <a:bodyPr/>
          <a:lstStyle/>
          <a:p>
            <a:fld id="{3991DBD6-96B4-4F60-916A-8E1C27A0264D}" type="slidenum">
              <a:rPr lang="en-US" smtClean="0"/>
              <a:t>7</a:t>
            </a:fld>
            <a:endParaRPr lang="en-US" dirty="0"/>
          </a:p>
        </p:txBody>
      </p:sp>
    </p:spTree>
    <p:extLst>
      <p:ext uri="{BB962C8B-B14F-4D97-AF65-F5344CB8AC3E}">
        <p14:creationId xmlns:p14="http://schemas.microsoft.com/office/powerpoint/2010/main" val="3424027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E023E-5D1F-3262-055D-A35C89644A20}"/>
              </a:ext>
            </a:extLst>
          </p:cNvPr>
          <p:cNvSpPr>
            <a:spLocks noGrp="1"/>
          </p:cNvSpPr>
          <p:nvPr>
            <p:ph type="title"/>
          </p:nvPr>
        </p:nvSpPr>
        <p:spPr/>
        <p:txBody>
          <a:bodyPr/>
          <a:lstStyle/>
          <a:p>
            <a:r>
              <a:rPr lang="en-US" dirty="0"/>
              <a:t>Who has to register? (cont.)</a:t>
            </a:r>
          </a:p>
        </p:txBody>
      </p:sp>
      <p:sp>
        <p:nvSpPr>
          <p:cNvPr id="3" name="Content Placeholder 2">
            <a:extLst>
              <a:ext uri="{FF2B5EF4-FFF2-40B4-BE49-F238E27FC236}">
                <a16:creationId xmlns:a16="http://schemas.microsoft.com/office/drawing/2014/main" id="{96ADF0D1-0E3D-FDC4-9278-EE8A8381E1DD}"/>
              </a:ext>
            </a:extLst>
          </p:cNvPr>
          <p:cNvSpPr>
            <a:spLocks noGrp="1"/>
          </p:cNvSpPr>
          <p:nvPr>
            <p:ph idx="1"/>
          </p:nvPr>
        </p:nvSpPr>
        <p:spPr/>
        <p:txBody>
          <a:bodyPr>
            <a:normAutofit fontScale="55000" lnSpcReduction="20000"/>
          </a:bodyPr>
          <a:lstStyle/>
          <a:p>
            <a:pPr marL="118872" indent="0">
              <a:buNone/>
            </a:pPr>
            <a:r>
              <a:rPr lang="en-US" b="1" dirty="0"/>
              <a:t>Adults</a:t>
            </a:r>
            <a:r>
              <a:rPr lang="en-US" dirty="0"/>
              <a:t> are required to register if they have been convicted of a class A, B, C felony or some gross misdemeanor sex offense (defined in 9A.44.128).</a:t>
            </a:r>
          </a:p>
          <a:p>
            <a:pPr marL="118872" indent="0">
              <a:buNone/>
            </a:pPr>
            <a:endParaRPr lang="en-US" b="1" dirty="0"/>
          </a:p>
          <a:p>
            <a:pPr marL="118872" indent="0">
              <a:buNone/>
            </a:pPr>
            <a:r>
              <a:rPr lang="en-US" b="1" dirty="0"/>
              <a:t>Juveniles</a:t>
            </a:r>
            <a:r>
              <a:rPr lang="en-US" dirty="0"/>
              <a:t> are required to register under the following conditions: </a:t>
            </a:r>
          </a:p>
          <a:p>
            <a:r>
              <a:rPr lang="en-US" dirty="0"/>
              <a:t>Age 16 or 17 at the time of offense and adjudicated of a class A or B felony sex offense and did not receive a Special Sex Offender Disposition Alternative (SSODA) under RCW 13.40.162 or had their SSODA revoked; </a:t>
            </a:r>
          </a:p>
          <a:p>
            <a:r>
              <a:rPr lang="en-US" dirty="0"/>
              <a:t>14 or 15 at the time of the offense and were adjudicated of rape in the first degree; </a:t>
            </a:r>
          </a:p>
          <a:p>
            <a:r>
              <a:rPr lang="en-US" dirty="0"/>
              <a:t>14 or 15 at the time of the offense and were adjudicated of rape in the second degree and did not receive a Special Sex Offender Disposition Alternative (SSODA) under RCW 13.40.162 or had their SSODA revoked;</a:t>
            </a:r>
          </a:p>
          <a:p>
            <a:r>
              <a:rPr lang="en-US" dirty="0"/>
              <a:t>Adjudicated of a sex offense and on the date of the offense, had a prior adjudication for a sex offense as defined in RCW 9A.44.128 or had a deferred disposition for a sex offense pursuant to RCW 13.40.127;</a:t>
            </a:r>
          </a:p>
          <a:p>
            <a:r>
              <a:rPr lang="en-US" dirty="0"/>
              <a:t>Has an out-of-state, tribal or federal conviction for a sex offense; </a:t>
            </a:r>
          </a:p>
          <a:p>
            <a:r>
              <a:rPr lang="en-US" dirty="0"/>
              <a:t>Has been adjudicated of a kidnapping offense; OR</a:t>
            </a:r>
          </a:p>
          <a:p>
            <a:r>
              <a:rPr lang="en-US" dirty="0"/>
              <a:t>Is ordered by the court to register under certain circumstance outlined in RCW 9A.44.130(1)(b)(vii).</a:t>
            </a:r>
          </a:p>
          <a:p>
            <a:endParaRPr lang="en-US" dirty="0"/>
          </a:p>
        </p:txBody>
      </p:sp>
      <p:sp>
        <p:nvSpPr>
          <p:cNvPr id="4" name="Slide Number Placeholder 3">
            <a:extLst>
              <a:ext uri="{FF2B5EF4-FFF2-40B4-BE49-F238E27FC236}">
                <a16:creationId xmlns:a16="http://schemas.microsoft.com/office/drawing/2014/main" id="{481246F9-CF8E-4A72-18BE-B7BC1619E861}"/>
              </a:ext>
            </a:extLst>
          </p:cNvPr>
          <p:cNvSpPr>
            <a:spLocks noGrp="1"/>
          </p:cNvSpPr>
          <p:nvPr>
            <p:ph type="sldNum" sz="quarter" idx="12"/>
          </p:nvPr>
        </p:nvSpPr>
        <p:spPr/>
        <p:txBody>
          <a:bodyPr/>
          <a:lstStyle/>
          <a:p>
            <a:fld id="{3991DBD6-96B4-4F60-916A-8E1C27A0264D}" type="slidenum">
              <a:rPr lang="en-US" smtClean="0"/>
              <a:t>8</a:t>
            </a:fld>
            <a:endParaRPr lang="en-US" dirty="0"/>
          </a:p>
        </p:txBody>
      </p:sp>
    </p:spTree>
    <p:extLst>
      <p:ext uri="{BB962C8B-B14F-4D97-AF65-F5344CB8AC3E}">
        <p14:creationId xmlns:p14="http://schemas.microsoft.com/office/powerpoint/2010/main" val="47641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registerable sex offense? </a:t>
            </a:r>
          </a:p>
        </p:txBody>
      </p:sp>
      <p:sp>
        <p:nvSpPr>
          <p:cNvPr id="3" name="Content Placeholder 2"/>
          <p:cNvSpPr>
            <a:spLocks noGrp="1"/>
          </p:cNvSpPr>
          <p:nvPr>
            <p:ph idx="1"/>
          </p:nvPr>
        </p:nvSpPr>
        <p:spPr/>
        <p:txBody>
          <a:bodyPr>
            <a:normAutofit fontScale="40000" lnSpcReduction="20000"/>
          </a:bodyPr>
          <a:lstStyle/>
          <a:p>
            <a:pPr marL="118872" indent="0">
              <a:buNone/>
            </a:pPr>
            <a:r>
              <a:rPr lang="en-US" b="1" dirty="0">
                <a:hlinkClick r:id="rId3"/>
              </a:rPr>
              <a:t>RCW 9A.44.128</a:t>
            </a:r>
            <a:endParaRPr lang="en-US" b="1" dirty="0"/>
          </a:p>
          <a:p>
            <a:pPr marL="118872" indent="0">
              <a:buNone/>
            </a:pPr>
            <a:endParaRPr lang="en-US" b="1" dirty="0"/>
          </a:p>
          <a:p>
            <a:pPr marL="118872" indent="0">
              <a:buNone/>
            </a:pPr>
            <a:r>
              <a:rPr lang="en-US" b="1" dirty="0"/>
              <a:t>Definitions applicable to RCW 9A.44.130 through 9A.44.145, 10.01.200, 43.43.540, 70.48.470, and 72.09.330.</a:t>
            </a:r>
          </a:p>
          <a:p>
            <a:pPr marL="118872" indent="0">
              <a:buNone/>
            </a:pPr>
            <a:endParaRPr lang="en-US" dirty="0"/>
          </a:p>
          <a:p>
            <a:pPr marL="118872" indent="0">
              <a:buNone/>
            </a:pPr>
            <a:r>
              <a:rPr lang="en-US" dirty="0"/>
              <a:t>(10) "Sex offense" means:</a:t>
            </a:r>
          </a:p>
          <a:p>
            <a:pPr marL="633222" indent="-514350">
              <a:buFont typeface="+mj-lt"/>
              <a:buAutoNum type="alphaLcParenR"/>
            </a:pPr>
            <a:endParaRPr lang="en-US" dirty="0"/>
          </a:p>
          <a:p>
            <a:pPr marL="633222" indent="-514350">
              <a:buFont typeface="+mj-lt"/>
              <a:buAutoNum type="alphaLcParenR"/>
            </a:pPr>
            <a:r>
              <a:rPr lang="en-US" dirty="0"/>
              <a:t>Any offense defined as a sex offense by RCW </a:t>
            </a:r>
            <a:r>
              <a:rPr lang="en-US" b="1" dirty="0">
                <a:hlinkClick r:id="rId4"/>
              </a:rPr>
              <a:t>9.94A.030</a:t>
            </a:r>
            <a:r>
              <a:rPr lang="en-US" dirty="0"/>
              <a:t>;</a:t>
            </a:r>
          </a:p>
          <a:p>
            <a:pPr marL="633222" indent="-514350">
              <a:buFont typeface="+mj-lt"/>
              <a:buAutoNum type="alphaLcParenR"/>
            </a:pPr>
            <a:r>
              <a:rPr lang="en-US" dirty="0"/>
              <a:t>Any violation under RCW </a:t>
            </a:r>
            <a:r>
              <a:rPr lang="en-US" b="1" dirty="0">
                <a:hlinkClick r:id="rId5"/>
              </a:rPr>
              <a:t>9A.44.096</a:t>
            </a:r>
            <a:r>
              <a:rPr lang="en-US" dirty="0"/>
              <a:t> (sexual misconduct with a minor in the second degree);</a:t>
            </a:r>
          </a:p>
          <a:p>
            <a:pPr marL="633222" indent="-514350">
              <a:buFont typeface="+mj-lt"/>
              <a:buAutoNum type="alphaLcParenR"/>
            </a:pPr>
            <a:r>
              <a:rPr lang="en-US" dirty="0"/>
              <a:t>Any violation under RCW </a:t>
            </a:r>
            <a:r>
              <a:rPr lang="en-US" b="1" dirty="0">
                <a:hlinkClick r:id="rId6"/>
              </a:rPr>
              <a:t>9A.40.100</a:t>
            </a:r>
            <a:r>
              <a:rPr lang="en-US" dirty="0"/>
              <a:t>(1)(b)(ii) (trafficking);</a:t>
            </a:r>
          </a:p>
          <a:p>
            <a:pPr marL="633222" indent="-514350">
              <a:buFont typeface="+mj-lt"/>
              <a:buAutoNum type="alphaLcParenR"/>
            </a:pPr>
            <a:r>
              <a:rPr lang="en-US" dirty="0"/>
              <a:t>Any violation under RCW </a:t>
            </a:r>
            <a:r>
              <a:rPr lang="en-US" b="1" dirty="0">
                <a:hlinkClick r:id="rId7"/>
              </a:rPr>
              <a:t>9.68A.090</a:t>
            </a:r>
            <a:r>
              <a:rPr lang="en-US" dirty="0"/>
              <a:t> (communication with a minor for immoral purposes);</a:t>
            </a:r>
          </a:p>
          <a:p>
            <a:pPr marL="633222" indent="-514350">
              <a:buFont typeface="+mj-lt"/>
              <a:buAutoNum type="alphaLcParenR"/>
            </a:pPr>
            <a:r>
              <a:rPr lang="en-US" dirty="0"/>
              <a:t>A violation under RCW </a:t>
            </a:r>
            <a:r>
              <a:rPr lang="en-US" b="1" dirty="0">
                <a:hlinkClick r:id="rId8"/>
              </a:rPr>
              <a:t>9A.88.070</a:t>
            </a:r>
            <a:r>
              <a:rPr lang="en-US" dirty="0"/>
              <a:t> (promoting prostitution in the first degree) or RCW </a:t>
            </a:r>
            <a:r>
              <a:rPr lang="en-US" b="1" dirty="0">
                <a:hlinkClick r:id="rId9"/>
              </a:rPr>
              <a:t>9A.88.080</a:t>
            </a:r>
            <a:r>
              <a:rPr lang="en-US" dirty="0"/>
              <a:t> (promoting prostitution in the second degree) if the person has a prior conviction for one of these offenses;</a:t>
            </a:r>
          </a:p>
          <a:p>
            <a:pPr marL="633222" indent="-514350">
              <a:buFont typeface="+mj-lt"/>
              <a:buAutoNum type="alphaLcParenR"/>
            </a:pPr>
            <a:r>
              <a:rPr lang="en-US" dirty="0"/>
              <a:t>Any violation under RCW </a:t>
            </a:r>
            <a:r>
              <a:rPr lang="en-US" b="1" dirty="0">
                <a:hlinkClick r:id="rId6"/>
              </a:rPr>
              <a:t>9A.40.100</a:t>
            </a:r>
            <a:r>
              <a:rPr lang="en-US" dirty="0"/>
              <a:t>(1)(a)(i)(A) (III) or (IV) or (a)(i)(B);</a:t>
            </a:r>
          </a:p>
          <a:p>
            <a:pPr marL="633222" indent="-514350">
              <a:buFont typeface="+mj-lt"/>
              <a:buAutoNum type="alphaLcParenR"/>
            </a:pPr>
            <a:r>
              <a:rPr lang="en-US" dirty="0"/>
              <a:t>Any gross misdemeanor that is, under chapter </a:t>
            </a:r>
            <a:r>
              <a:rPr lang="en-US" b="1" dirty="0">
                <a:hlinkClick r:id="rId10"/>
              </a:rPr>
              <a:t>9A.28</a:t>
            </a:r>
            <a:r>
              <a:rPr lang="en-US" dirty="0"/>
              <a:t> RCW, a criminal attempt, criminal solicitation, or criminal conspiracy to commit an offense that is classified as a sex offense under RCW </a:t>
            </a:r>
            <a:r>
              <a:rPr lang="en-US" b="1" dirty="0">
                <a:hlinkClick r:id="rId4"/>
              </a:rPr>
              <a:t>9.94A.030</a:t>
            </a:r>
            <a:r>
              <a:rPr lang="en-US" dirty="0"/>
              <a:t> or this subsection;</a:t>
            </a:r>
          </a:p>
          <a:p>
            <a:pPr marL="633222" indent="-514350">
              <a:buFont typeface="+mj-lt"/>
              <a:buAutoNum type="alphaLcParenR"/>
            </a:pPr>
            <a:r>
              <a:rPr lang="en-US" dirty="0"/>
              <a:t>Any out-of-state conviction for an offense for which the person would be required to register as a sex offender while residing in the state of conviction; or, if not required to register in the state of conviction, an offense that under the laws of this state would be classified as a sex offense under this subsection;</a:t>
            </a:r>
          </a:p>
          <a:p>
            <a:pPr marL="633222" indent="-514350">
              <a:buFont typeface="+mj-lt"/>
              <a:buAutoNum type="alphaLcParenR"/>
            </a:pPr>
            <a:r>
              <a:rPr lang="en-US" dirty="0"/>
              <a:t>Any federal conviction classified as a sex offense under 42 U.S.C. Sec. 16911 (SORNA);</a:t>
            </a:r>
          </a:p>
          <a:p>
            <a:pPr marL="633222" indent="-514350">
              <a:buFont typeface="+mj-lt"/>
              <a:buAutoNum type="alphaLcParenR"/>
            </a:pPr>
            <a:r>
              <a:rPr lang="en-US" dirty="0"/>
              <a:t>Any military conviction for a sex offense. This includes sex offenses under the uniform code of military justice, as specified by the United States secretary of defense;</a:t>
            </a:r>
          </a:p>
          <a:p>
            <a:pPr marL="633222" indent="-514350">
              <a:buFont typeface="+mj-lt"/>
              <a:buAutoNum type="alphaLcParenR"/>
            </a:pPr>
            <a:r>
              <a:rPr lang="en-US" dirty="0"/>
              <a:t> Any conviction in a foreign country for a sex offense if it was obtained with sufficient safeguards for fundamental fairness and due process for the accused under guidelines or regulations established pursuant to 42 U.S.C. Sec. 16912;</a:t>
            </a:r>
          </a:p>
          <a:p>
            <a:pPr marL="633222" indent="-514350">
              <a:buFont typeface="+mj-lt"/>
              <a:buAutoNum type="alphaLcParenR"/>
            </a:pPr>
            <a:r>
              <a:rPr lang="en-US" dirty="0"/>
              <a:t>Any tribal conviction for an offense for which the person would be required to register as a sex offender while residing in the reservation of conviction; or, if not required to register in the reservation of conviction, an offense that under the laws of this state would be classified as a sex offense under this subsection.</a:t>
            </a:r>
          </a:p>
        </p:txBody>
      </p:sp>
      <p:sp>
        <p:nvSpPr>
          <p:cNvPr id="4" name="Slide Number Placeholder 3"/>
          <p:cNvSpPr>
            <a:spLocks noGrp="1"/>
          </p:cNvSpPr>
          <p:nvPr>
            <p:ph type="sldNum" sz="quarter" idx="12"/>
          </p:nvPr>
        </p:nvSpPr>
        <p:spPr/>
        <p:txBody>
          <a:bodyPr/>
          <a:lstStyle/>
          <a:p>
            <a:fld id="{3991DBD6-96B4-4F60-916A-8E1C27A0264D}" type="slidenum">
              <a:rPr lang="en-US" smtClean="0"/>
              <a:t>9</a:t>
            </a:fld>
            <a:endParaRPr lang="en-US" dirty="0"/>
          </a:p>
        </p:txBody>
      </p:sp>
    </p:spTree>
    <p:extLst>
      <p:ext uri="{BB962C8B-B14F-4D97-AF65-F5344CB8AC3E}">
        <p14:creationId xmlns:p14="http://schemas.microsoft.com/office/powerpoint/2010/main" val="284498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382A1CE391F8499F5716982A9D8FBC" ma:contentTypeVersion="10" ma:contentTypeDescription="Create a new document." ma:contentTypeScope="" ma:versionID="dfa508c146e5b05232b8ee6f0b05b1ad">
  <xsd:schema xmlns:xsd="http://www.w3.org/2001/XMLSchema" xmlns:xs="http://www.w3.org/2001/XMLSchema" xmlns:p="http://schemas.microsoft.com/office/2006/metadata/properties" xmlns:ns2="63185f88-3046-4e3d-9e64-9fe2e63b8b5c" xmlns:ns3="0d57a55e-db83-47a1-9f35-1cb4f549eb37" targetNamespace="http://schemas.microsoft.com/office/2006/metadata/properties" ma:root="true" ma:fieldsID="fb9da51615aecfb9c7e0096808222613" ns2:_="" ns3:_="">
    <xsd:import namespace="63185f88-3046-4e3d-9e64-9fe2e63b8b5c"/>
    <xsd:import namespace="0d57a55e-db83-47a1-9f35-1cb4f549eb37"/>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185f88-3046-4e3d-9e64-9fe2e63b8b5c"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2a6f943a-44de-4c13-9553-e9f35a1e3b2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d57a55e-db83-47a1-9f35-1cb4f549eb37"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bcd56212-c198-4ef1-bebc-f94f600ccde6}" ma:internalName="TaxCatchAll" ma:showField="CatchAllData" ma:web="0d57a55e-db83-47a1-9f35-1cb4f549eb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d57a55e-db83-47a1-9f35-1cb4f549eb37" xsi:nil="true"/>
    <lcf76f155ced4ddcb4097134ff3c332f xmlns="63185f88-3046-4e3d-9e64-9fe2e63b8b5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058F235-29D4-4131-9E23-8F14C72AEE4C}"/>
</file>

<file path=customXml/itemProps2.xml><?xml version="1.0" encoding="utf-8"?>
<ds:datastoreItem xmlns:ds="http://schemas.openxmlformats.org/officeDocument/2006/customXml" ds:itemID="{C95DA1F8-1BD3-4365-B66E-304CBCB14D7A}"/>
</file>

<file path=customXml/itemProps3.xml><?xml version="1.0" encoding="utf-8"?>
<ds:datastoreItem xmlns:ds="http://schemas.openxmlformats.org/officeDocument/2006/customXml" ds:itemID="{9B6B4192-C530-4980-9B1D-B11BC56B04C8}"/>
</file>

<file path=docProps/app.xml><?xml version="1.0" encoding="utf-8"?>
<Properties xmlns="http://schemas.openxmlformats.org/officeDocument/2006/extended-properties" xmlns:vt="http://schemas.openxmlformats.org/officeDocument/2006/docPropsVTypes">
  <Template>Module</Template>
  <TotalTime>1291</TotalTime>
  <Words>2739</Words>
  <Application>Microsoft Office PowerPoint</Application>
  <PresentationFormat>On-screen Show (4:3)</PresentationFormat>
  <Paragraphs>261</Paragraphs>
  <Slides>33</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Corbel</vt:lpstr>
      <vt:lpstr>Corbel Light</vt:lpstr>
      <vt:lpstr>Wingdings</vt:lpstr>
      <vt:lpstr>Wingdings 2</vt:lpstr>
      <vt:lpstr>Wingdings 3</vt:lpstr>
      <vt:lpstr>Module</vt:lpstr>
      <vt:lpstr>Sex Offender Registration and Community Notification Meeting</vt:lpstr>
      <vt:lpstr>Who are the Sex Offenders?</vt:lpstr>
      <vt:lpstr>Why do we need to talk about them?</vt:lpstr>
      <vt:lpstr>Community Safety is Our Concern</vt:lpstr>
      <vt:lpstr>Community Protection Act of 1990</vt:lpstr>
      <vt:lpstr>Purpose of the CPA of 1990</vt:lpstr>
      <vt:lpstr>Who has to register?</vt:lpstr>
      <vt:lpstr>Who has to register? (cont.)</vt:lpstr>
      <vt:lpstr>What is a registerable sex offense? </vt:lpstr>
      <vt:lpstr>How long does registration last? </vt:lpstr>
      <vt:lpstr>What are the registration requirements? </vt:lpstr>
      <vt:lpstr>What if an offender doesn’t register? </vt:lpstr>
      <vt:lpstr>What is a risk level? </vt:lpstr>
      <vt:lpstr>How is risk level determined? </vt:lpstr>
      <vt:lpstr>Level I</vt:lpstr>
      <vt:lpstr>Level II</vt:lpstr>
      <vt:lpstr>Level III </vt:lpstr>
      <vt:lpstr>Kidnapping Offenders </vt:lpstr>
      <vt:lpstr>End of Sentence Review Committee</vt:lpstr>
      <vt:lpstr>Sexually Violent Predators </vt:lpstr>
      <vt:lpstr>71.09.096 Less Restrictive Alternatives</vt:lpstr>
      <vt:lpstr>Special Commitment Center</vt:lpstr>
      <vt:lpstr>Community Notification Methods </vt:lpstr>
      <vt:lpstr>Sex Offender Public Websites</vt:lpstr>
      <vt:lpstr>What’s on the Website? </vt:lpstr>
      <vt:lpstr>Community Forums &amp;  Media Releases</vt:lpstr>
      <vt:lpstr>Common Questions?</vt:lpstr>
      <vt:lpstr>Address Verification</vt:lpstr>
      <vt:lpstr>Resources </vt:lpstr>
      <vt:lpstr>Offender Specific Information</vt:lpstr>
      <vt:lpstr>Questions from the  Community?</vt:lpstr>
      <vt:lpstr>Conclusion  </vt:lpstr>
      <vt:lpstr>Contact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SAVINPO</dc:title>
  <dc:creator>Jamie Yoder</dc:creator>
  <cp:lastModifiedBy>Terrina Peterson</cp:lastModifiedBy>
  <cp:revision>133</cp:revision>
  <cp:lastPrinted>2017-05-05T18:10:16Z</cp:lastPrinted>
  <dcterms:created xsi:type="dcterms:W3CDTF">2015-02-23T17:22:17Z</dcterms:created>
  <dcterms:modified xsi:type="dcterms:W3CDTF">2023-09-05T20:08:41Z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0x0101008C382A1CE391F8499F5716982A9D8FBC</vt:lpwstr>
  </property>
</Properties>
</file>